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handoutMasterIdLst>
    <p:handoutMasterId r:id="rId17"/>
  </p:handoutMasterIdLst>
  <p:sldIdLst>
    <p:sldId id="267" r:id="rId5"/>
    <p:sldId id="256" r:id="rId6"/>
    <p:sldId id="257" r:id="rId7"/>
    <p:sldId id="258" r:id="rId8"/>
    <p:sldId id="262" r:id="rId9"/>
    <p:sldId id="259" r:id="rId10"/>
    <p:sldId id="260" r:id="rId11"/>
    <p:sldId id="261" r:id="rId12"/>
    <p:sldId id="263" r:id="rId13"/>
    <p:sldId id="264" r:id="rId14"/>
    <p:sldId id="266" r:id="rId15"/>
    <p:sldId id="265" r:id="rId16"/>
  </p:sldIdLst>
  <p:sldSz cx="12192000" cy="6858000"/>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B0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3" d="100"/>
          <a:sy n="113" d="100"/>
        </p:scale>
        <p:origin x="14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6434"/>
          </a:xfrm>
          <a:prstGeom prst="rect">
            <a:avLst/>
          </a:prstGeom>
        </p:spPr>
        <p:txBody>
          <a:bodyPr vert="horz" lIns="92446" tIns="46223" rIns="92446" bIns="46223" rtlCol="0"/>
          <a:lstStyle>
            <a:lvl1pPr algn="r">
              <a:defRPr sz="1200"/>
            </a:lvl1pPr>
          </a:lstStyle>
          <a:p>
            <a:fld id="{416A1F5B-F370-4CD2-B079-670B73C891F2}" type="datetimeFigureOut">
              <a:rPr lang="en-US" smtClean="0"/>
              <a:t>10/31/2016</a:t>
            </a:fld>
            <a:endParaRPr lang="en-US"/>
          </a:p>
        </p:txBody>
      </p:sp>
      <p:sp>
        <p:nvSpPr>
          <p:cNvPr id="4" name="Footer Placeholder 3"/>
          <p:cNvSpPr>
            <a:spLocks noGrp="1"/>
          </p:cNvSpPr>
          <p:nvPr>
            <p:ph type="ftr" sz="quarter" idx="2"/>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6433"/>
          </a:xfrm>
          <a:prstGeom prst="rect">
            <a:avLst/>
          </a:prstGeom>
        </p:spPr>
        <p:txBody>
          <a:bodyPr vert="horz" lIns="92446" tIns="46223" rIns="92446" bIns="46223" rtlCol="0" anchor="b"/>
          <a:lstStyle>
            <a:lvl1pPr algn="r">
              <a:defRPr sz="1200"/>
            </a:lvl1pPr>
          </a:lstStyle>
          <a:p>
            <a:fld id="{05EF9662-0ABD-420D-8D4F-12822BECAA3D}" type="slidenum">
              <a:rPr lang="en-US" smtClean="0"/>
              <a:t>‹#›</a:t>
            </a:fld>
            <a:endParaRPr lang="en-US"/>
          </a:p>
        </p:txBody>
      </p:sp>
    </p:spTree>
    <p:extLst>
      <p:ext uri="{BB962C8B-B14F-4D97-AF65-F5344CB8AC3E}">
        <p14:creationId xmlns:p14="http://schemas.microsoft.com/office/powerpoint/2010/main" val="295383787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8A99B8-9ED5-4A68-A804-46C2E1EBF944}"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1368641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C8A99B8-9ED5-4A68-A804-46C2E1EBF944}"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3125265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C8A99B8-9ED5-4A68-A804-46C2E1EBF944}"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1940915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C8A99B8-9ED5-4A68-A804-46C2E1EBF944}"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1828572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C8A99B8-9ED5-4A68-A804-46C2E1EBF944}"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1889320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C8A99B8-9ED5-4A68-A804-46C2E1EBF944}"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3391550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C8A99B8-9ED5-4A68-A804-46C2E1EBF944}" type="datetimeFigureOut">
              <a:rPr lang="en-US" smtClean="0"/>
              <a:t>10/31/2016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2278824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C8A99B8-9ED5-4A68-A804-46C2E1EBF944}" type="datetimeFigureOut">
              <a:rPr lang="en-US" smtClean="0"/>
              <a:t>10/31/2016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3986360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8A99B8-9ED5-4A68-A804-46C2E1EBF944}" type="datetimeFigureOut">
              <a:rPr lang="en-US" smtClean="0"/>
              <a:t>10/31/2016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2937989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C8A99B8-9ED5-4A68-A804-46C2E1EBF944}"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2576744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C8A99B8-9ED5-4A68-A804-46C2E1EBF944}"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77FFE0-9BF1-4AE6-8405-BAB2613AC9D4}" type="slidenum">
              <a:rPr lang="en-US" smtClean="0"/>
              <a:t>‹#›</a:t>
            </a:fld>
            <a:endParaRPr lang="en-US"/>
          </a:p>
        </p:txBody>
      </p:sp>
    </p:spTree>
    <p:extLst>
      <p:ext uri="{BB962C8B-B14F-4D97-AF65-F5344CB8AC3E}">
        <p14:creationId xmlns:p14="http://schemas.microsoft.com/office/powerpoint/2010/main" val="1518781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8A99B8-9ED5-4A68-A804-46C2E1EBF944}" type="datetimeFigureOut">
              <a:rPr lang="en-US" smtClean="0"/>
              <a:t>10/31/2016</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77FFE0-9BF1-4AE6-8405-BAB2613AC9D4}" type="slidenum">
              <a:rPr lang="en-US" smtClean="0"/>
              <a:t>‹#›</a:t>
            </a:fld>
            <a:endParaRPr lang="en-US"/>
          </a:p>
        </p:txBody>
      </p:sp>
    </p:spTree>
    <p:extLst>
      <p:ext uri="{BB962C8B-B14F-4D97-AF65-F5344CB8AC3E}">
        <p14:creationId xmlns:p14="http://schemas.microsoft.com/office/powerpoint/2010/main" val="3376536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georgia-dca.maps.arcgis.com/home/index.html"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arcg.is/2d58qmZ"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dirty="0">
                <a:solidFill>
                  <a:srgbClr val="FFFFFF"/>
                </a:solidFill>
              </a:rPr>
              <a:t>Limited English Proficiency (LEP) by Jurisdiction and Tracts</a:t>
            </a:r>
          </a:p>
          <a:p>
            <a:pPr algn="r"/>
            <a:r>
              <a:rPr lang="en-US" dirty="0">
                <a:solidFill>
                  <a:srgbClr val="FFFFFF"/>
                </a:solidFill>
              </a:rPr>
              <a:t>Online Map </a:t>
            </a:r>
          </a:p>
        </p:txBody>
      </p:sp>
      <p:pic>
        <p:nvPicPr>
          <p:cNvPr id="8" name="Picture 7"/>
          <p:cNvPicPr>
            <a:picLocks noChangeAspect="1"/>
          </p:cNvPicPr>
          <p:nvPr/>
        </p:nvPicPr>
        <p:blipFill>
          <a:blip r:embed="rId2"/>
          <a:stretch>
            <a:fillRect/>
          </a:stretch>
        </p:blipFill>
        <p:spPr>
          <a:xfrm>
            <a:off x="617873" y="1967618"/>
            <a:ext cx="6785098" cy="3550751"/>
          </a:xfrm>
          <a:prstGeom prst="rect">
            <a:avLst/>
          </a:prstGeom>
        </p:spPr>
      </p:pic>
      <p:sp>
        <p:nvSpPr>
          <p:cNvPr id="9" name="Rectangle 8"/>
          <p:cNvSpPr/>
          <p:nvPr/>
        </p:nvSpPr>
        <p:spPr>
          <a:xfrm>
            <a:off x="1244916" y="1509318"/>
            <a:ext cx="5374741" cy="369332"/>
          </a:xfrm>
          <a:prstGeom prst="rect">
            <a:avLst/>
          </a:prstGeom>
        </p:spPr>
        <p:txBody>
          <a:bodyPr wrap="none">
            <a:spAutoFit/>
          </a:bodyPr>
          <a:lstStyle/>
          <a:p>
            <a:r>
              <a:rPr lang="en-US" b="1" dirty="0">
                <a:hlinkClick r:id="rId3"/>
              </a:rPr>
              <a:t>http://georgia-dca.maps.arcgis.com/home/index.html</a:t>
            </a:r>
            <a:endParaRPr lang="en-US" b="1" dirty="0"/>
          </a:p>
        </p:txBody>
      </p:sp>
      <p:cxnSp>
        <p:nvCxnSpPr>
          <p:cNvPr id="11" name="Straight Arrow Connector 10"/>
          <p:cNvCxnSpPr/>
          <p:nvPr/>
        </p:nvCxnSpPr>
        <p:spPr>
          <a:xfrm flipH="1">
            <a:off x="6142892" y="3227177"/>
            <a:ext cx="608995" cy="515816"/>
          </a:xfrm>
          <a:prstGeom prst="straightConnector1">
            <a:avLst/>
          </a:prstGeom>
          <a:ln w="57150">
            <a:solidFill>
              <a:srgbClr val="FBB03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9561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2000" dirty="0">
                <a:solidFill>
                  <a:schemeClr val="bg1"/>
                </a:solidFill>
              </a:rPr>
              <a:t> You can access and export all Data Layers here. </a:t>
            </a:r>
          </a:p>
          <a:p>
            <a:pPr algn="r"/>
            <a:r>
              <a:rPr lang="en-US" sz="2000" dirty="0">
                <a:solidFill>
                  <a:schemeClr val="bg1"/>
                </a:solidFill>
              </a:rPr>
              <a:t>You can view the attribute table directly in the map and you can export to a Comma Separated Values (CSV) file.</a:t>
            </a:r>
          </a:p>
          <a:p>
            <a:pPr algn="r"/>
            <a:r>
              <a:rPr lang="en-US" sz="2000" dirty="0">
                <a:solidFill>
                  <a:schemeClr val="bg1"/>
                </a:solidFill>
              </a:rPr>
              <a:t>To do so, click the Attribute Table widget, then click Options and click the option to export all to CSV.</a:t>
            </a:r>
          </a:p>
          <a:p>
            <a:pPr algn="r"/>
            <a:r>
              <a:rPr lang="en-US" sz="2000" dirty="0">
                <a:solidFill>
                  <a:schemeClr val="bg1"/>
                </a:solidFill>
              </a:rPr>
              <a:t>Important! Toggle “Filter by Map Extent” OFF if you want to export everything. If not, it will just export the data in your current view.</a:t>
            </a:r>
          </a:p>
        </p:txBody>
      </p:sp>
      <p:pic>
        <p:nvPicPr>
          <p:cNvPr id="4" name="Picture 3"/>
          <p:cNvPicPr>
            <a:picLocks noChangeAspect="1"/>
          </p:cNvPicPr>
          <p:nvPr/>
        </p:nvPicPr>
        <p:blipFill>
          <a:blip r:embed="rId2"/>
          <a:stretch>
            <a:fillRect/>
          </a:stretch>
        </p:blipFill>
        <p:spPr>
          <a:xfrm>
            <a:off x="1014926" y="547329"/>
            <a:ext cx="6332743" cy="5689348"/>
          </a:xfrm>
          <a:prstGeom prst="rect">
            <a:avLst/>
          </a:prstGeom>
        </p:spPr>
      </p:pic>
      <p:sp>
        <p:nvSpPr>
          <p:cNvPr id="8" name="Oval 7"/>
          <p:cNvSpPr/>
          <p:nvPr/>
        </p:nvSpPr>
        <p:spPr>
          <a:xfrm rot="5400000">
            <a:off x="4321214" y="2429891"/>
            <a:ext cx="223843" cy="262099"/>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Oval 8"/>
          <p:cNvSpPr/>
          <p:nvPr/>
        </p:nvSpPr>
        <p:spPr>
          <a:xfrm>
            <a:off x="1408763" y="2839041"/>
            <a:ext cx="896775" cy="278183"/>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p:cNvSpPr/>
          <p:nvPr/>
        </p:nvSpPr>
        <p:spPr>
          <a:xfrm>
            <a:off x="1014927" y="2839041"/>
            <a:ext cx="509074" cy="224590"/>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202442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2000" dirty="0">
                <a:solidFill>
                  <a:schemeClr val="bg1"/>
                </a:solidFill>
              </a:rPr>
              <a:t>Use the Share widget to get a short URL.</a:t>
            </a:r>
          </a:p>
          <a:p>
            <a:pPr algn="r"/>
            <a:r>
              <a:rPr lang="en-US" sz="2000" dirty="0">
                <a:solidFill>
                  <a:schemeClr val="bg1"/>
                </a:solidFill>
              </a:rPr>
              <a:t>Easily share via email, Facebook, Twitter, and Google Plus. </a:t>
            </a:r>
          </a:p>
          <a:p>
            <a:pPr algn="r"/>
            <a:r>
              <a:rPr lang="en-US" sz="2000" dirty="0">
                <a:solidFill>
                  <a:schemeClr val="bg1"/>
                </a:solidFill>
              </a:rPr>
              <a:t>You can also embed the entire map app into a website! </a:t>
            </a:r>
          </a:p>
        </p:txBody>
      </p:sp>
      <p:pic>
        <p:nvPicPr>
          <p:cNvPr id="2" name="Picture 1"/>
          <p:cNvPicPr>
            <a:picLocks noChangeAspect="1"/>
          </p:cNvPicPr>
          <p:nvPr/>
        </p:nvPicPr>
        <p:blipFill>
          <a:blip r:embed="rId2"/>
          <a:stretch>
            <a:fillRect/>
          </a:stretch>
        </p:blipFill>
        <p:spPr>
          <a:xfrm>
            <a:off x="1325880" y="527216"/>
            <a:ext cx="5562600" cy="5819775"/>
          </a:xfrm>
          <a:prstGeom prst="rect">
            <a:avLst/>
          </a:prstGeom>
        </p:spPr>
      </p:pic>
      <p:sp>
        <p:nvSpPr>
          <p:cNvPr id="10" name="Oval 9"/>
          <p:cNvSpPr/>
          <p:nvPr/>
        </p:nvSpPr>
        <p:spPr>
          <a:xfrm>
            <a:off x="4727460" y="598671"/>
            <a:ext cx="782385" cy="659605"/>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58293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65878" y="674249"/>
            <a:ext cx="3435530" cy="5525710"/>
          </a:xfrm>
        </p:spPr>
        <p:txBody>
          <a:bodyPr>
            <a:normAutofit/>
          </a:bodyPr>
          <a:lstStyle/>
          <a:p>
            <a:pPr algn="r"/>
            <a:r>
              <a:rPr lang="en-US" sz="2000" dirty="0">
                <a:solidFill>
                  <a:schemeClr val="bg1"/>
                </a:solidFill>
              </a:rPr>
              <a:t> Coming soon…</a:t>
            </a:r>
          </a:p>
          <a:p>
            <a:pPr algn="r"/>
            <a:r>
              <a:rPr lang="en-US" sz="2000" dirty="0">
                <a:solidFill>
                  <a:schemeClr val="bg1"/>
                </a:solidFill>
              </a:rPr>
              <a:t>Print widget. Will export a map with a Legend of your current area in view. </a:t>
            </a:r>
          </a:p>
        </p:txBody>
      </p:sp>
      <p:pic>
        <p:nvPicPr>
          <p:cNvPr id="11" name="Picture 10"/>
          <p:cNvPicPr/>
          <p:nvPr/>
        </p:nvPicPr>
        <p:blipFill>
          <a:blip r:embed="rId2"/>
          <a:stretch>
            <a:fillRect/>
          </a:stretch>
        </p:blipFill>
        <p:spPr>
          <a:xfrm>
            <a:off x="683995" y="636570"/>
            <a:ext cx="6678097" cy="5664944"/>
          </a:xfrm>
          <a:prstGeom prst="rect">
            <a:avLst/>
          </a:prstGeom>
        </p:spPr>
      </p:pic>
    </p:spTree>
    <p:extLst>
      <p:ext uri="{BB962C8B-B14F-4D97-AF65-F5344CB8AC3E}">
        <p14:creationId xmlns:p14="http://schemas.microsoft.com/office/powerpoint/2010/main" val="1603130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118215" y="625231"/>
            <a:ext cx="5956353" cy="5548923"/>
          </a:xfrm>
        </p:spPr>
        <p:txBody>
          <a:bodyPr>
            <a:normAutofit/>
          </a:bodyPr>
          <a:lstStyle/>
          <a:p>
            <a:pPr algn="r"/>
            <a:endParaRPr lang="en-US" sz="7200" dirty="0">
              <a:solidFill>
                <a:srgbClr val="FFFFFF"/>
              </a:solidFill>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2000" dirty="0">
                <a:solidFill>
                  <a:schemeClr val="bg1"/>
                </a:solidFill>
              </a:rPr>
              <a:t>This first look is the overall look at the state of Georgia. From this view, you are able to see the counties where LEP people live, as well as the 12 Regional Commissions. By zooming in, you can get a better understanding of the language needs of your county.</a:t>
            </a:r>
          </a:p>
          <a:p>
            <a:pPr algn="r"/>
            <a:r>
              <a:rPr lang="en-US" dirty="0">
                <a:solidFill>
                  <a:srgbClr val="FFFFFF"/>
                </a:solidFill>
                <a:hlinkClick r:id="rId2"/>
              </a:rPr>
              <a:t>http://arcg.is/2d58qmZ</a:t>
            </a:r>
            <a:endParaRPr lang="en-US" dirty="0">
              <a:solidFill>
                <a:srgbClr val="FFFFFF"/>
              </a:solidFill>
            </a:endParaRPr>
          </a:p>
        </p:txBody>
      </p:sp>
      <p:pic>
        <p:nvPicPr>
          <p:cNvPr id="8" name="Picture 7"/>
          <p:cNvPicPr>
            <a:picLocks noChangeAspect="1"/>
          </p:cNvPicPr>
          <p:nvPr/>
        </p:nvPicPr>
        <p:blipFill>
          <a:blip r:embed="rId3"/>
          <a:stretch>
            <a:fillRect/>
          </a:stretch>
        </p:blipFill>
        <p:spPr>
          <a:xfrm>
            <a:off x="670310" y="476778"/>
            <a:ext cx="6828100" cy="5924201"/>
          </a:xfrm>
          <a:prstGeom prst="rect">
            <a:avLst/>
          </a:prstGeom>
        </p:spPr>
      </p:pic>
    </p:spTree>
    <p:extLst>
      <p:ext uri="{BB962C8B-B14F-4D97-AF65-F5344CB8AC3E}">
        <p14:creationId xmlns:p14="http://schemas.microsoft.com/office/powerpoint/2010/main" val="347107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ctrTitle"/>
          </p:nvPr>
        </p:nvSpPr>
        <p:spPr>
          <a:xfrm>
            <a:off x="1118215" y="625231"/>
            <a:ext cx="5956353" cy="5548923"/>
          </a:xfrm>
        </p:spPr>
        <p:txBody>
          <a:bodyPr>
            <a:normAutofit/>
          </a:bodyPr>
          <a:lstStyle/>
          <a:p>
            <a:pPr algn="r"/>
            <a:endParaRPr lang="en-US" sz="7200" dirty="0">
              <a:solidFill>
                <a:srgbClr val="FFFFFF"/>
              </a:solidFill>
            </a:endParaRPr>
          </a:p>
        </p:txBody>
      </p:sp>
      <p:sp>
        <p:nvSpPr>
          <p:cNvPr id="3" name="Subtitle 2"/>
          <p:cNvSpPr>
            <a:spLocks noGrp="1"/>
          </p:cNvSpPr>
          <p:nvPr>
            <p:ph type="subTitle" idx="1"/>
          </p:nvPr>
        </p:nvSpPr>
        <p:spPr>
          <a:xfrm>
            <a:off x="8096738" y="710967"/>
            <a:ext cx="3435530" cy="5525710"/>
          </a:xfrm>
        </p:spPr>
        <p:txBody>
          <a:bodyPr>
            <a:normAutofit/>
          </a:bodyPr>
          <a:lstStyle/>
          <a:p>
            <a:r>
              <a:rPr lang="en-US" dirty="0">
                <a:solidFill>
                  <a:srgbClr val="FFFFFF"/>
                </a:solidFill>
              </a:rPr>
              <a:t>Key Features</a:t>
            </a:r>
          </a:p>
        </p:txBody>
      </p:sp>
      <p:pic>
        <p:nvPicPr>
          <p:cNvPr id="11" name="Picture 10"/>
          <p:cNvPicPr>
            <a:picLocks noChangeAspect="1"/>
          </p:cNvPicPr>
          <p:nvPr/>
        </p:nvPicPr>
        <p:blipFill>
          <a:blip r:embed="rId2"/>
          <a:stretch>
            <a:fillRect/>
          </a:stretch>
        </p:blipFill>
        <p:spPr>
          <a:xfrm>
            <a:off x="8092837" y="1529535"/>
            <a:ext cx="1791649" cy="1086088"/>
          </a:xfrm>
          <a:prstGeom prst="rect">
            <a:avLst/>
          </a:prstGeom>
          <a:ln w="38100">
            <a:noFill/>
          </a:ln>
        </p:spPr>
      </p:pic>
      <p:pic>
        <p:nvPicPr>
          <p:cNvPr id="22" name="Picture 21"/>
          <p:cNvPicPr>
            <a:picLocks noChangeAspect="1"/>
          </p:cNvPicPr>
          <p:nvPr/>
        </p:nvPicPr>
        <p:blipFill>
          <a:blip r:embed="rId3"/>
          <a:stretch>
            <a:fillRect/>
          </a:stretch>
        </p:blipFill>
        <p:spPr>
          <a:xfrm>
            <a:off x="8038919" y="3333869"/>
            <a:ext cx="3489448" cy="595422"/>
          </a:xfrm>
          <a:prstGeom prst="rect">
            <a:avLst/>
          </a:prstGeom>
          <a:ln w="38100">
            <a:noFill/>
          </a:ln>
        </p:spPr>
      </p:pic>
      <p:pic>
        <p:nvPicPr>
          <p:cNvPr id="19" name="Picture 18"/>
          <p:cNvPicPr>
            <a:picLocks noChangeAspect="1"/>
          </p:cNvPicPr>
          <p:nvPr/>
        </p:nvPicPr>
        <p:blipFill>
          <a:blip r:embed="rId4"/>
          <a:stretch>
            <a:fillRect/>
          </a:stretch>
        </p:blipFill>
        <p:spPr>
          <a:xfrm>
            <a:off x="670310" y="476778"/>
            <a:ext cx="6828100" cy="5924201"/>
          </a:xfrm>
          <a:prstGeom prst="rect">
            <a:avLst/>
          </a:prstGeom>
        </p:spPr>
      </p:pic>
      <p:sp>
        <p:nvSpPr>
          <p:cNvPr id="9" name="Oval 8"/>
          <p:cNvSpPr/>
          <p:nvPr/>
        </p:nvSpPr>
        <p:spPr>
          <a:xfrm>
            <a:off x="3494334" y="6056851"/>
            <a:ext cx="1443425" cy="367261"/>
          </a:xfrm>
          <a:prstGeom prst="ellipse">
            <a:avLst/>
          </a:prstGeom>
          <a:noFill/>
          <a:ln w="38100">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a:stCxn id="9" idx="6"/>
          </p:cNvCxnSpPr>
          <p:nvPr/>
        </p:nvCxnSpPr>
        <p:spPr>
          <a:xfrm flipV="1">
            <a:off x="4937759" y="5513104"/>
            <a:ext cx="2990865" cy="727378"/>
          </a:xfrm>
          <a:prstGeom prst="line">
            <a:avLst/>
          </a:prstGeom>
          <a:ln w="38100">
            <a:solidFill>
              <a:srgbClr val="FBB034"/>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545106" y="873882"/>
            <a:ext cx="3489912" cy="2755693"/>
          </a:xfrm>
          <a:prstGeom prst="line">
            <a:avLst/>
          </a:prstGeom>
          <a:ln w="38100">
            <a:solidFill>
              <a:srgbClr val="FBB03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11" idx="1"/>
          </p:cNvCxnSpPr>
          <p:nvPr/>
        </p:nvCxnSpPr>
        <p:spPr>
          <a:xfrm>
            <a:off x="6725732" y="862320"/>
            <a:ext cx="1367105" cy="1210259"/>
          </a:xfrm>
          <a:prstGeom prst="line">
            <a:avLst/>
          </a:prstGeom>
          <a:ln w="38100">
            <a:solidFill>
              <a:srgbClr val="FBB034"/>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3503752" y="506621"/>
            <a:ext cx="1443425" cy="367261"/>
          </a:xfrm>
          <a:prstGeom prst="ellipse">
            <a:avLst/>
          </a:prstGeom>
          <a:noFill/>
          <a:ln w="38100">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237217" y="477395"/>
            <a:ext cx="621792" cy="367261"/>
          </a:xfrm>
          <a:prstGeom prst="ellipse">
            <a:avLst/>
          </a:prstGeom>
          <a:noFill/>
          <a:ln w="38100">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7890618" y="4682332"/>
            <a:ext cx="3786049" cy="1165986"/>
            <a:chOff x="7791641" y="2517825"/>
            <a:chExt cx="3786049" cy="1165986"/>
          </a:xfrm>
        </p:grpSpPr>
        <p:pic>
          <p:nvPicPr>
            <p:cNvPr id="13" name="Picture 12"/>
            <p:cNvPicPr>
              <a:picLocks noChangeAspect="1"/>
            </p:cNvPicPr>
            <p:nvPr/>
          </p:nvPicPr>
          <p:blipFill>
            <a:blip r:embed="rId5"/>
            <a:stretch>
              <a:fillRect/>
            </a:stretch>
          </p:blipFill>
          <p:spPr>
            <a:xfrm>
              <a:off x="7791641" y="2517825"/>
              <a:ext cx="2821198" cy="1165986"/>
            </a:xfrm>
            <a:prstGeom prst="rect">
              <a:avLst/>
            </a:prstGeom>
            <a:ln w="76200">
              <a:noFill/>
            </a:ln>
          </p:spPr>
        </p:pic>
        <p:pic>
          <p:nvPicPr>
            <p:cNvPr id="14" name="Picture 13"/>
            <p:cNvPicPr>
              <a:picLocks noChangeAspect="1"/>
            </p:cNvPicPr>
            <p:nvPr/>
          </p:nvPicPr>
          <p:blipFill>
            <a:blip r:embed="rId6"/>
            <a:stretch>
              <a:fillRect/>
            </a:stretch>
          </p:blipFill>
          <p:spPr>
            <a:xfrm>
              <a:off x="10437808" y="2517825"/>
              <a:ext cx="1139882" cy="1165986"/>
            </a:xfrm>
            <a:prstGeom prst="rect">
              <a:avLst/>
            </a:prstGeom>
            <a:ln w="76200">
              <a:noFill/>
            </a:ln>
          </p:spPr>
        </p:pic>
      </p:grpSp>
    </p:spTree>
    <p:extLst>
      <p:ext uri="{BB962C8B-B14F-4D97-AF65-F5344CB8AC3E}">
        <p14:creationId xmlns:p14="http://schemas.microsoft.com/office/powerpoint/2010/main" val="682057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1800" dirty="0">
                <a:solidFill>
                  <a:schemeClr val="bg1"/>
                </a:solidFill>
              </a:rPr>
              <a:t>At the bottom of the page, there is the option to view the “Legend” and the “Layer List.” The language layers can be changed by selecting the Layer List; here you have the option to change the information on the map. These options, or “layers,” include the four most prevalent languages in Georgia, Cities LEP Threshold,” “Regional Commissions,” “Counties LEP Threshold,” and “Low Mod Income 51pct HUD.” The map legend shows the percentage of LEP people in a given area. Darker shades of blue denote a higher percent of LEP people, whereas more lightly shaded areas represent a lower percent of LEP people.</a:t>
            </a:r>
            <a:r>
              <a:rPr lang="en-US" sz="1400" dirty="0">
                <a:solidFill>
                  <a:schemeClr val="bg1"/>
                </a:solidFill>
              </a:rPr>
              <a:t> </a:t>
            </a:r>
          </a:p>
          <a:p>
            <a:pPr algn="r"/>
            <a:endParaRPr lang="en-US" dirty="0">
              <a:solidFill>
                <a:srgbClr val="FFFFFF"/>
              </a:solidFill>
            </a:endParaRPr>
          </a:p>
        </p:txBody>
      </p:sp>
      <p:pic>
        <p:nvPicPr>
          <p:cNvPr id="2" name="Picture 1"/>
          <p:cNvPicPr>
            <a:picLocks noChangeAspect="1"/>
          </p:cNvPicPr>
          <p:nvPr/>
        </p:nvPicPr>
        <p:blipFill>
          <a:blip r:embed="rId2"/>
          <a:stretch>
            <a:fillRect/>
          </a:stretch>
        </p:blipFill>
        <p:spPr>
          <a:xfrm>
            <a:off x="475120" y="879364"/>
            <a:ext cx="7215465" cy="5205292"/>
          </a:xfrm>
          <a:prstGeom prst="rect">
            <a:avLst/>
          </a:prstGeom>
        </p:spPr>
      </p:pic>
    </p:spTree>
    <p:extLst>
      <p:ext uri="{BB962C8B-B14F-4D97-AF65-F5344CB8AC3E}">
        <p14:creationId xmlns:p14="http://schemas.microsoft.com/office/powerpoint/2010/main" val="1264677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1800" dirty="0">
                <a:solidFill>
                  <a:schemeClr val="bg1"/>
                </a:solidFill>
              </a:rPr>
              <a:t>This view allows you to select the percentage of LEP people by language within Census Tracts. Only one language layer may be viewed at a time. The percent of LEP people speaking Spanish is viewable across the State of Georgia. However, only in Clayton, Fulton, Cobb, Forsyth, Gwinnett, and DeKalb Counties do Vietnamese, Korean, and Chinese languages meet or exceed the HUD Threshold. Outside of these counties, no other Census Tracts contain more than 5% LEP people as a share of their population. </a:t>
            </a:r>
          </a:p>
          <a:p>
            <a:pPr algn="r"/>
            <a:r>
              <a:rPr lang="en-US" sz="1400" dirty="0">
                <a:solidFill>
                  <a:schemeClr val="bg1"/>
                </a:solidFill>
              </a:rPr>
              <a:t> </a:t>
            </a:r>
          </a:p>
          <a:p>
            <a:pPr algn="r"/>
            <a:endParaRPr lang="en-US" dirty="0">
              <a:solidFill>
                <a:srgbClr val="FFFFFF"/>
              </a:solidFill>
            </a:endParaRPr>
          </a:p>
        </p:txBody>
      </p:sp>
      <p:pic>
        <p:nvPicPr>
          <p:cNvPr id="2" name="Picture 1"/>
          <p:cNvPicPr>
            <a:picLocks noChangeAspect="1"/>
          </p:cNvPicPr>
          <p:nvPr/>
        </p:nvPicPr>
        <p:blipFill>
          <a:blip r:embed="rId2"/>
          <a:stretch>
            <a:fillRect/>
          </a:stretch>
        </p:blipFill>
        <p:spPr>
          <a:xfrm>
            <a:off x="1287789" y="476778"/>
            <a:ext cx="5691473" cy="5916519"/>
          </a:xfrm>
          <a:prstGeom prst="rect">
            <a:avLst/>
          </a:prstGeom>
        </p:spPr>
      </p:pic>
      <p:sp>
        <p:nvSpPr>
          <p:cNvPr id="10" name="Oval 9"/>
          <p:cNvSpPr/>
          <p:nvPr/>
        </p:nvSpPr>
        <p:spPr>
          <a:xfrm>
            <a:off x="2096521" y="5888472"/>
            <a:ext cx="735867" cy="504825"/>
          </a:xfrm>
          <a:prstGeom prst="ellipse">
            <a:avLst/>
          </a:prstGeom>
          <a:noFill/>
          <a:ln w="57150">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nvGrpSpPr>
          <p:cNvPr id="27" name="Group 26"/>
          <p:cNvGrpSpPr/>
          <p:nvPr/>
        </p:nvGrpSpPr>
        <p:grpSpPr>
          <a:xfrm>
            <a:off x="5374978" y="3281082"/>
            <a:ext cx="2649494" cy="1125696"/>
            <a:chOff x="5374978" y="3190516"/>
            <a:chExt cx="2649494" cy="1216262"/>
          </a:xfrm>
        </p:grpSpPr>
        <p:cxnSp>
          <p:nvCxnSpPr>
            <p:cNvPr id="12" name="Straight Arrow Connector 11"/>
            <p:cNvCxnSpPr/>
            <p:nvPr/>
          </p:nvCxnSpPr>
          <p:spPr>
            <a:xfrm flipH="1" flipV="1">
              <a:off x="5374978" y="4392706"/>
              <a:ext cx="2111914" cy="14072"/>
            </a:xfrm>
            <a:prstGeom prst="straightConnector1">
              <a:avLst/>
            </a:prstGeom>
            <a:solidFill>
              <a:srgbClr val="FBB034"/>
            </a:solidFill>
            <a:ln w="38100">
              <a:solidFill>
                <a:srgbClr val="FBB034"/>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5374978" y="3190516"/>
              <a:ext cx="1697990" cy="36716"/>
            </a:xfrm>
            <a:prstGeom prst="straightConnector1">
              <a:avLst/>
            </a:prstGeom>
            <a:solidFill>
              <a:srgbClr val="FBB034"/>
            </a:solidFill>
            <a:ln w="38100">
              <a:solidFill>
                <a:srgbClr val="FBB03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5374978" y="3630706"/>
              <a:ext cx="2017784" cy="31421"/>
            </a:xfrm>
            <a:prstGeom prst="straightConnector1">
              <a:avLst/>
            </a:prstGeom>
            <a:solidFill>
              <a:srgbClr val="FBB034"/>
            </a:solidFill>
            <a:ln w="38100">
              <a:solidFill>
                <a:srgbClr val="FBB03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5374978" y="4007223"/>
              <a:ext cx="2265434" cy="3960"/>
            </a:xfrm>
            <a:prstGeom prst="straightConnector1">
              <a:avLst/>
            </a:prstGeom>
            <a:solidFill>
              <a:srgbClr val="FBB034"/>
            </a:solidFill>
            <a:ln w="38100">
              <a:solidFill>
                <a:srgbClr val="FBB034"/>
              </a:solidFill>
              <a:tailEnd type="triangle"/>
            </a:ln>
          </p:spPr>
          <p:style>
            <a:lnRef idx="1">
              <a:schemeClr val="accent1"/>
            </a:lnRef>
            <a:fillRef idx="0">
              <a:schemeClr val="accent1"/>
            </a:fillRef>
            <a:effectRef idx="0">
              <a:schemeClr val="accent1"/>
            </a:effectRef>
            <a:fontRef idx="minor">
              <a:schemeClr val="tx1"/>
            </a:fontRef>
          </p:style>
        </p:cxnSp>
        <p:sp>
          <p:nvSpPr>
            <p:cNvPr id="16" name="Chevron 15"/>
            <p:cNvSpPr/>
            <p:nvPr/>
          </p:nvSpPr>
          <p:spPr>
            <a:xfrm>
              <a:off x="6979262" y="3213786"/>
              <a:ext cx="1045210" cy="1192474"/>
            </a:xfrm>
            <a:prstGeom prst="chevron">
              <a:avLst>
                <a:gd name="adj" fmla="val 51136"/>
              </a:avLst>
            </a:prstGeom>
            <a:solidFill>
              <a:srgbClr val="FBB034"/>
            </a:solidFill>
            <a:ln>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3806833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2000" dirty="0">
                <a:solidFill>
                  <a:schemeClr val="bg1"/>
                </a:solidFill>
              </a:rPr>
              <a:t>This is a zoomed-in look of a county within Georgia. This view will allow you to see the different concentrations of LEP populations by Census Tract. The “Percent LEP by Census Tract” Layer automatically appears when you zoom in. Cities and Counties appear when you zoom out. Cities in which the LEP population meets or exceeds the “Safe Harbor Threshold” still appear with a dark grey outline when zoomed-in. </a:t>
            </a:r>
          </a:p>
          <a:p>
            <a:pPr algn="r"/>
            <a:r>
              <a:rPr lang="en-US" sz="1400" dirty="0">
                <a:solidFill>
                  <a:schemeClr val="bg1"/>
                </a:solidFill>
              </a:rPr>
              <a:t> </a:t>
            </a:r>
          </a:p>
          <a:p>
            <a:pPr algn="r"/>
            <a:endParaRPr lang="en-US" dirty="0">
              <a:solidFill>
                <a:srgbClr val="FFFFFF"/>
              </a:solidFill>
            </a:endParaRPr>
          </a:p>
        </p:txBody>
      </p:sp>
      <p:pic>
        <p:nvPicPr>
          <p:cNvPr id="2" name="Picture 1"/>
          <p:cNvPicPr>
            <a:picLocks noChangeAspect="1"/>
          </p:cNvPicPr>
          <p:nvPr/>
        </p:nvPicPr>
        <p:blipFill>
          <a:blip r:embed="rId2"/>
          <a:stretch>
            <a:fillRect/>
          </a:stretch>
        </p:blipFill>
        <p:spPr>
          <a:xfrm>
            <a:off x="1064757" y="476778"/>
            <a:ext cx="6039206" cy="5927369"/>
          </a:xfrm>
          <a:prstGeom prst="rect">
            <a:avLst/>
          </a:prstGeom>
        </p:spPr>
      </p:pic>
    </p:spTree>
    <p:extLst>
      <p:ext uri="{BB962C8B-B14F-4D97-AF65-F5344CB8AC3E}">
        <p14:creationId xmlns:p14="http://schemas.microsoft.com/office/powerpoint/2010/main" val="3382015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2000" dirty="0">
                <a:solidFill>
                  <a:schemeClr val="bg1"/>
                </a:solidFill>
              </a:rPr>
              <a:t>From this view, clicking on any individual Census Tract or City will open a pop-up box with further details of the given area.</a:t>
            </a:r>
          </a:p>
          <a:p>
            <a:pPr algn="r"/>
            <a:r>
              <a:rPr lang="en-US" sz="2000" dirty="0">
                <a:solidFill>
                  <a:schemeClr val="bg1"/>
                </a:solidFill>
              </a:rPr>
              <a:t>When you click, you are clicking on both the City and the Census Tract. Click on the triangular arrow in the upper right corner of the pop-up box to switch your selection from Census Tract to City and vice versa.</a:t>
            </a:r>
          </a:p>
          <a:p>
            <a:pPr algn="r"/>
            <a:r>
              <a:rPr lang="en-US" sz="2000" dirty="0">
                <a:solidFill>
                  <a:schemeClr val="bg1"/>
                </a:solidFill>
              </a:rPr>
              <a:t> </a:t>
            </a:r>
          </a:p>
          <a:p>
            <a:pPr algn="r"/>
            <a:endParaRPr lang="en-US" dirty="0">
              <a:solidFill>
                <a:srgbClr val="FFFFFF"/>
              </a:solidFill>
            </a:endParaRPr>
          </a:p>
        </p:txBody>
      </p:sp>
      <p:pic>
        <p:nvPicPr>
          <p:cNvPr id="2" name="Picture 1"/>
          <p:cNvPicPr>
            <a:picLocks noChangeAspect="1"/>
          </p:cNvPicPr>
          <p:nvPr/>
        </p:nvPicPr>
        <p:blipFill>
          <a:blip r:embed="rId2"/>
          <a:stretch>
            <a:fillRect/>
          </a:stretch>
        </p:blipFill>
        <p:spPr>
          <a:xfrm>
            <a:off x="882956" y="447870"/>
            <a:ext cx="6408935" cy="5949561"/>
          </a:xfrm>
          <a:prstGeom prst="rect">
            <a:avLst/>
          </a:prstGeom>
        </p:spPr>
      </p:pic>
      <p:sp>
        <p:nvSpPr>
          <p:cNvPr id="10" name="Oval 9"/>
          <p:cNvSpPr/>
          <p:nvPr/>
        </p:nvSpPr>
        <p:spPr>
          <a:xfrm>
            <a:off x="5111262" y="1809032"/>
            <a:ext cx="226646" cy="273538"/>
          </a:xfrm>
          <a:prstGeom prst="ellipse">
            <a:avLst/>
          </a:prstGeom>
          <a:noFill/>
          <a:ln w="38100">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H="1">
            <a:off x="5337908" y="1411624"/>
            <a:ext cx="281354" cy="382954"/>
          </a:xfrm>
          <a:prstGeom prst="straightConnector1">
            <a:avLst/>
          </a:prstGeom>
          <a:ln w="38100">
            <a:solidFill>
              <a:srgbClr val="FBB03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819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1400" dirty="0">
                <a:solidFill>
                  <a:schemeClr val="bg1"/>
                </a:solidFill>
              </a:rPr>
              <a:t> </a:t>
            </a:r>
          </a:p>
          <a:p>
            <a:pPr algn="r"/>
            <a:r>
              <a:rPr lang="en-US" sz="2000" dirty="0">
                <a:solidFill>
                  <a:schemeClr val="bg1"/>
                </a:solidFill>
              </a:rPr>
              <a:t>These two views show the pop-up box that appears when clicking on a given Census Tract or City. The languages spoken by Census Tract or City appear in the pie chart. For this example, Spanish or Spanish Creole is the predominant language spoken by LEP people in Canton. In the alternate view, by hovering over the pie chart, you are able to see that, of the 21,862 individuals in the area, there are 2,853 LEP persons.</a:t>
            </a:r>
            <a:endParaRPr lang="en-US" dirty="0">
              <a:solidFill>
                <a:schemeClr val="bg1"/>
              </a:solidFill>
            </a:endParaRPr>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579651" y="1240151"/>
            <a:ext cx="3504709" cy="4158006"/>
          </a:xfrm>
          <a:prstGeom prst="rect">
            <a:avLst/>
          </a:prstGeom>
        </p:spPr>
      </p:pic>
      <p:pic>
        <p:nvPicPr>
          <p:cNvPr id="10" name="Picture 9"/>
          <p:cNvPicPr/>
          <p:nvPr/>
        </p:nvPicPr>
        <p:blipFill rotWithShape="1">
          <a:blip r:embed="rId3">
            <a:extLst>
              <a:ext uri="{28A0092B-C50C-407E-A947-70E740481C1C}">
                <a14:useLocalDpi xmlns:a14="http://schemas.microsoft.com/office/drawing/2010/main" val="0"/>
              </a:ext>
            </a:extLst>
          </a:blip>
          <a:srcRect l="16460" t="31641" r="70114" b="27300"/>
          <a:stretch/>
        </p:blipFill>
        <p:spPr bwMode="auto">
          <a:xfrm>
            <a:off x="3907692" y="1369382"/>
            <a:ext cx="3688191" cy="3973039"/>
          </a:xfrm>
          <a:prstGeom prst="rect">
            <a:avLst/>
          </a:prstGeom>
          <a:ln>
            <a:noFill/>
          </a:ln>
          <a:extLst>
            <a:ext uri="{53640926-AAD7-44D8-BBD7-CCE9431645EC}">
              <a14:shadowObscured xmlns:a14="http://schemas.microsoft.com/office/drawing/2010/main"/>
            </a:ext>
          </a:extLst>
        </p:spPr>
      </p:pic>
      <p:cxnSp>
        <p:nvCxnSpPr>
          <p:cNvPr id="4" name="Straight Arrow Connector 3"/>
          <p:cNvCxnSpPr/>
          <p:nvPr/>
        </p:nvCxnSpPr>
        <p:spPr>
          <a:xfrm flipH="1">
            <a:off x="3184863" y="2485292"/>
            <a:ext cx="539262" cy="7816"/>
          </a:xfrm>
          <a:prstGeom prst="straightConnector1">
            <a:avLst/>
          </a:prstGeom>
          <a:ln w="28575">
            <a:solidFill>
              <a:srgbClr val="FBB034"/>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174574" y="3510006"/>
            <a:ext cx="442428" cy="374263"/>
          </a:xfrm>
          <a:prstGeom prst="straightConnector1">
            <a:avLst/>
          </a:prstGeom>
          <a:ln w="28575">
            <a:solidFill>
              <a:srgbClr val="FBB03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8492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8135" y="476778"/>
            <a:ext cx="7212450"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6" name="Straight Connector 5"/>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230880" y="4272509"/>
            <a:ext cx="36576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452" y="476778"/>
            <a:ext cx="3864383"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Subtitle 2"/>
          <p:cNvSpPr>
            <a:spLocks noGrp="1"/>
          </p:cNvSpPr>
          <p:nvPr>
            <p:ph type="subTitle" idx="1"/>
          </p:nvPr>
        </p:nvSpPr>
        <p:spPr>
          <a:xfrm>
            <a:off x="8096738" y="710967"/>
            <a:ext cx="3435530" cy="5525710"/>
          </a:xfrm>
        </p:spPr>
        <p:txBody>
          <a:bodyPr>
            <a:normAutofit/>
          </a:bodyPr>
          <a:lstStyle/>
          <a:p>
            <a:pPr algn="r"/>
            <a:r>
              <a:rPr lang="en-US" sz="1400" dirty="0">
                <a:solidFill>
                  <a:schemeClr val="bg1"/>
                </a:solidFill>
              </a:rPr>
              <a:t> </a:t>
            </a:r>
          </a:p>
          <a:p>
            <a:pPr algn="r"/>
            <a:r>
              <a:rPr lang="en-US" dirty="0">
                <a:solidFill>
                  <a:srgbClr val="FFFFFF"/>
                </a:solidFill>
              </a:rPr>
              <a:t>You can change the </a:t>
            </a:r>
            <a:r>
              <a:rPr lang="en-US" dirty="0" err="1">
                <a:solidFill>
                  <a:srgbClr val="FFFFFF"/>
                </a:solidFill>
              </a:rPr>
              <a:t>Basemap</a:t>
            </a:r>
            <a:r>
              <a:rPr lang="en-US" dirty="0">
                <a:solidFill>
                  <a:srgbClr val="FFFFFF"/>
                </a:solidFill>
              </a:rPr>
              <a:t> and change the transparency of the Layers. Click the (…) </a:t>
            </a:r>
          </a:p>
        </p:txBody>
      </p:sp>
      <p:pic>
        <p:nvPicPr>
          <p:cNvPr id="2" name="Picture 1"/>
          <p:cNvPicPr>
            <a:picLocks noChangeAspect="1"/>
          </p:cNvPicPr>
          <p:nvPr/>
        </p:nvPicPr>
        <p:blipFill>
          <a:blip r:embed="rId2"/>
          <a:stretch>
            <a:fillRect/>
          </a:stretch>
        </p:blipFill>
        <p:spPr>
          <a:xfrm>
            <a:off x="1142858" y="569627"/>
            <a:ext cx="6267938" cy="5667050"/>
          </a:xfrm>
          <a:prstGeom prst="rect">
            <a:avLst/>
          </a:prstGeom>
        </p:spPr>
      </p:pic>
      <p:sp>
        <p:nvSpPr>
          <p:cNvPr id="11" name="Oval 10"/>
          <p:cNvSpPr/>
          <p:nvPr/>
        </p:nvSpPr>
        <p:spPr>
          <a:xfrm rot="5400000">
            <a:off x="4235245" y="5993706"/>
            <a:ext cx="223843" cy="262099"/>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Oval 12"/>
          <p:cNvSpPr/>
          <p:nvPr/>
        </p:nvSpPr>
        <p:spPr>
          <a:xfrm rot="5400000">
            <a:off x="6281647" y="2730698"/>
            <a:ext cx="412399" cy="1486248"/>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Oval 13"/>
          <p:cNvSpPr/>
          <p:nvPr/>
        </p:nvSpPr>
        <p:spPr>
          <a:xfrm>
            <a:off x="6704527" y="3267622"/>
            <a:ext cx="251165" cy="216774"/>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Oval 14"/>
          <p:cNvSpPr/>
          <p:nvPr/>
        </p:nvSpPr>
        <p:spPr>
          <a:xfrm>
            <a:off x="5455139" y="4272509"/>
            <a:ext cx="1433342" cy="1964167"/>
          </a:xfrm>
          <a:prstGeom prst="ellipse">
            <a:avLst/>
          </a:prstGeom>
          <a:noFill/>
          <a:ln w="28575">
            <a:solidFill>
              <a:srgbClr val="FBB03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819678190"/>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8496B0"/>
      </a:lt2>
      <a:accent1>
        <a:srgbClr val="D8D8D8"/>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B7C3B9C5671C4C87CBB6BF131209C5" ma:contentTypeVersion="2" ma:contentTypeDescription="Create a new document." ma:contentTypeScope="" ma:versionID="0c0d71e04617eb5288a62b9f547db151">
  <xsd:schema xmlns:xsd="http://www.w3.org/2001/XMLSchema" xmlns:xs="http://www.w3.org/2001/XMLSchema" xmlns:p="http://schemas.microsoft.com/office/2006/metadata/properties" xmlns:ns2="431100d4-4470-42c1-96bc-46686c1829ae" targetNamespace="http://schemas.microsoft.com/office/2006/metadata/properties" ma:root="true" ma:fieldsID="eda0a19c60827df6a76d79de2e1af800" ns2:_="">
    <xsd:import namespace="431100d4-4470-42c1-96bc-46686c1829ae"/>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1100d4-4470-42c1-96bc-46686c1829a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369F7D-B3A0-4B7A-AF64-F74612BF4C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31100d4-4470-42c1-96bc-46686c1829a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2A4FBC-56D1-485A-AF61-2E6E099B8AE5}">
  <ds:schemaRefs>
    <ds:schemaRef ds:uri="http://schemas.microsoft.com/office/infopath/2007/PartnerControls"/>
    <ds:schemaRef ds:uri="http://purl.org/dc/elements/1.1/"/>
    <ds:schemaRef ds:uri="http://www.w3.org/XML/1998/namespace"/>
    <ds:schemaRef ds:uri="http://schemas.microsoft.com/office/2006/documentManagement/types"/>
    <ds:schemaRef ds:uri="http://purl.org/dc/terms/"/>
    <ds:schemaRef ds:uri="431100d4-4470-42c1-96bc-46686c1829ae"/>
    <ds:schemaRef ds:uri="http://schemas.microsoft.com/office/2006/metadata/properti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405651AA-743C-4E1B-8772-C3AC1C8F4A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167</TotalTime>
  <Words>694</Words>
  <Application>Microsoft Office PowerPoint</Application>
  <PresentationFormat>Widescreen</PresentationFormat>
  <Paragraphs>27</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Amber Keller</dc:creator>
  <cp:lastModifiedBy>Steed Robinson</cp:lastModifiedBy>
  <cp:revision>19</cp:revision>
  <cp:lastPrinted>2016-10-31T14:28:17Z</cp:lastPrinted>
  <dcterms:created xsi:type="dcterms:W3CDTF">2016-09-28T17:05:11Z</dcterms:created>
  <dcterms:modified xsi:type="dcterms:W3CDTF">2016-10-31T14:31:38Z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0x010100F5B7C3B9C5671C4C87CBB6BF131209C5</vt:lpwstr>
  </property>
</Properties>
</file>