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9" r:id="rId4"/>
  </p:sldMasterIdLst>
  <p:notesMasterIdLst>
    <p:notesMasterId r:id="rId24"/>
  </p:notesMasterIdLst>
  <p:handoutMasterIdLst>
    <p:handoutMasterId r:id="rId25"/>
  </p:handoutMasterIdLst>
  <p:sldIdLst>
    <p:sldId id="316" r:id="rId5"/>
    <p:sldId id="370" r:id="rId6"/>
    <p:sldId id="371" r:id="rId7"/>
    <p:sldId id="361" r:id="rId8"/>
    <p:sldId id="347" r:id="rId9"/>
    <p:sldId id="358" r:id="rId10"/>
    <p:sldId id="350" r:id="rId11"/>
    <p:sldId id="365" r:id="rId12"/>
    <p:sldId id="355" r:id="rId13"/>
    <p:sldId id="364" r:id="rId14"/>
    <p:sldId id="357" r:id="rId15"/>
    <p:sldId id="363" r:id="rId16"/>
    <p:sldId id="362" r:id="rId17"/>
    <p:sldId id="354" r:id="rId18"/>
    <p:sldId id="369" r:id="rId19"/>
    <p:sldId id="368" r:id="rId20"/>
    <p:sldId id="373" r:id="rId21"/>
    <p:sldId id="367" r:id="rId22"/>
    <p:sldId id="310" r:id="rId23"/>
  </p:sldIdLst>
  <p:sldSz cx="9144000" cy="6858000" type="screen4x3"/>
  <p:notesSz cx="7010400" cy="92964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1954A1-CACF-4A94-A117-993A5C2E1D6B}">
          <p14:sldIdLst>
            <p14:sldId id="316"/>
            <p14:sldId id="370"/>
            <p14:sldId id="371"/>
            <p14:sldId id="361"/>
            <p14:sldId id="347"/>
            <p14:sldId id="358"/>
            <p14:sldId id="350"/>
            <p14:sldId id="365"/>
            <p14:sldId id="355"/>
            <p14:sldId id="364"/>
            <p14:sldId id="357"/>
            <p14:sldId id="363"/>
            <p14:sldId id="362"/>
            <p14:sldId id="354"/>
            <p14:sldId id="369"/>
            <p14:sldId id="368"/>
            <p14:sldId id="373"/>
            <p14:sldId id="367"/>
            <p14:sldId id="310"/>
          </p14:sldIdLst>
        </p14:section>
      </p14:sectionLst>
    </p:ext>
    <p:ext uri="{EFAFB233-063F-42B5-8137-9DF3F51BA10A}">
      <p15:sldGuideLst xmlns:p15="http://schemas.microsoft.com/office/powerpoint/2012/main">
        <p15:guide id="1" orient="horz" pos="3744" userDrawn="1">
          <p15:clr>
            <a:srgbClr val="A4A3A4"/>
          </p15:clr>
        </p15:guide>
        <p15:guide id="5" pos="57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928">
          <p15:clr>
            <a:srgbClr val="A4A3A4"/>
          </p15:clr>
        </p15:guide>
        <p15:guide id="4"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7967"/>
    <a:srgbClr val="92D050"/>
    <a:srgbClr val="F2F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4707" autoAdjust="0"/>
  </p:normalViewPr>
  <p:slideViewPr>
    <p:cSldViewPr>
      <p:cViewPr varScale="1">
        <p:scale>
          <a:sx n="106" d="100"/>
          <a:sy n="106" d="100"/>
        </p:scale>
        <p:origin x="1308" y="114"/>
      </p:cViewPr>
      <p:guideLst>
        <p:guide orient="horz" pos="3744"/>
        <p:guide pos="5760"/>
      </p:guideLst>
    </p:cSldViewPr>
  </p:slideViewPr>
  <p:outlineViewPr>
    <p:cViewPr>
      <p:scale>
        <a:sx n="33" d="100"/>
        <a:sy n="33" d="100"/>
      </p:scale>
      <p:origin x="0" y="4926"/>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91" d="100"/>
          <a:sy n="91" d="100"/>
        </p:scale>
        <p:origin x="3708" y="78"/>
      </p:cViewPr>
      <p:guideLst>
        <p:guide orient="horz" pos="2880"/>
        <p:guide pos="2160"/>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1659ACC-BB8B-40BD-9C3D-7515A99833BA}" type="datetimeFigureOut">
              <a:rPr lang="en-US"/>
              <a:pPr/>
              <a:t>10/3/2016</a:t>
            </a:fld>
            <a:endParaRPr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E02B09C-4EB4-4858-8C5D-928515EB5FA1}" type="slidenum">
              <a:rPr/>
              <a:pPr/>
              <a:t>‹#›</a:t>
            </a:fld>
            <a:endParaRPr dirty="0"/>
          </a:p>
        </p:txBody>
      </p:sp>
    </p:spTree>
    <p:extLst>
      <p:ext uri="{BB962C8B-B14F-4D97-AF65-F5344CB8AC3E}">
        <p14:creationId xmlns:p14="http://schemas.microsoft.com/office/powerpoint/2010/main" val="2581470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CAB3F5D-6129-4745-AD27-E1F8E3F0C4BE}" type="datetimeFigureOut">
              <a:rPr lang="en-US"/>
              <a:pPr/>
              <a:t>10/3/2016</a:t>
            </a:fld>
            <a:endParaRPr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C640D2E-0C1A-4418-8763-9BB732EB1D20}" type="slidenum">
              <a:rPr/>
              <a:pPr/>
              <a:t>‹#›</a:t>
            </a:fld>
            <a:endParaRPr dirty="0"/>
          </a:p>
        </p:txBody>
      </p:sp>
    </p:spTree>
    <p:extLst>
      <p:ext uri="{BB962C8B-B14F-4D97-AF65-F5344CB8AC3E}">
        <p14:creationId xmlns:p14="http://schemas.microsoft.com/office/powerpoint/2010/main" val="3186368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38875" y="5162550"/>
            <a:ext cx="2828925" cy="781050"/>
          </a:xfrm>
          <a:prstGeom prst="rect">
            <a:avLst/>
          </a:prstGeom>
        </p:spPr>
      </p:pic>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66865" y="6044184"/>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000"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hasCustomPrompt="1"/>
          </p:nvPr>
        </p:nvSpPr>
        <p:spPr>
          <a:xfrm>
            <a:off x="1370766" y="1676400"/>
            <a:ext cx="6477000" cy="1828800"/>
          </a:xfrm>
        </p:spPr>
        <p:txBody>
          <a:bodyPr anchor="ctr"/>
          <a:lstStyle>
            <a:lvl1pPr algn="ctr">
              <a:defRPr cap="none" baseline="0"/>
            </a:lvl1pPr>
          </a:lstStyle>
          <a:p>
            <a:r>
              <a:rPr kumimoji="0" lang="en-US" dirty="0"/>
              <a:t>Click To Add Title</a:t>
            </a:r>
          </a:p>
        </p:txBody>
      </p:sp>
      <p:sp>
        <p:nvSpPr>
          <p:cNvPr id="9" name="Subtitle 8"/>
          <p:cNvSpPr>
            <a:spLocks noGrp="1"/>
          </p:cNvSpPr>
          <p:nvPr>
            <p:ph type="subTitle" idx="1" hasCustomPrompt="1"/>
          </p:nvPr>
        </p:nvSpPr>
        <p:spPr>
          <a:xfrm>
            <a:off x="2362200" y="6050037"/>
            <a:ext cx="6705600" cy="685800"/>
          </a:xfrm>
        </p:spPr>
        <p:txBody>
          <a:bodyPr anchor="ctr">
            <a:normAutofit/>
          </a:bodyPr>
          <a:lstStyle>
            <a:lvl1pPr marL="0" indent="0" algn="l">
              <a:buNone/>
              <a:defRPr sz="260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a:t>Click to add speaker name &amp; title</a:t>
            </a:r>
          </a:p>
        </p:txBody>
      </p:sp>
      <p:sp>
        <p:nvSpPr>
          <p:cNvPr id="3" name="Text Placeholder 2"/>
          <p:cNvSpPr>
            <a:spLocks noGrp="1"/>
          </p:cNvSpPr>
          <p:nvPr>
            <p:ph type="body" sz="quarter" idx="10" hasCustomPrompt="1"/>
          </p:nvPr>
        </p:nvSpPr>
        <p:spPr>
          <a:xfrm>
            <a:off x="66865" y="6043614"/>
            <a:ext cx="2249424" cy="714375"/>
          </a:xfrm>
        </p:spPr>
        <p:txBody>
          <a:bodyPr anchor="ctr">
            <a:normAutofit/>
          </a:bodyPr>
          <a:lstStyle>
            <a:lvl1pPr>
              <a:defRPr sz="2000">
                <a:solidFill>
                  <a:schemeClr val="tx1"/>
                </a:solidFill>
              </a:defRPr>
            </a:lvl1pPr>
          </a:lstStyle>
          <a:p>
            <a:pPr lvl="0"/>
            <a:r>
              <a:rPr lang="en-US" dirty="0"/>
              <a:t>Click to add date</a:t>
            </a:r>
          </a:p>
        </p:txBody>
      </p:sp>
    </p:spTree>
  </p:cSld>
  <p:clrMapOvr>
    <a:overrideClrMapping bg1="dk1" tx1="lt1" bg2="dk2" tx2="lt2" accent1="accent1" accent2="accent2" accent3="accent3" accent4="accent4" accent5="accent5" accent6="accent6" hlink="hlink" folHlink="folHlink"/>
  </p:clrMapOvr>
  <p:transition spd="med">
    <p:fade/>
  </p:transition>
  <p:extLst mod="1">
    <p:ext uri="{DCECCB84-F9BA-43D5-87BE-67443E8EF086}">
      <p15:sldGuideLst xmlns:p15="http://schemas.microsoft.com/office/powerpoint/2012/main">
        <p15:guide id="1" orient="horz" pos="3744" userDrawn="1">
          <p15:clr>
            <a:srgbClr val="FBAE40"/>
          </p15:clr>
        </p15:guide>
        <p15:guide id="2" pos="550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defRPr baseline="0"/>
            </a:lvl1pPr>
          </a:lstStyle>
          <a:p>
            <a:r>
              <a:rPr kumimoji="0" lang="en-US" dirty="0"/>
              <a:t>Click to edit Master title style</a:t>
            </a:r>
          </a:p>
        </p:txBody>
      </p:sp>
      <p:sp>
        <p:nvSpPr>
          <p:cNvPr id="4" name="Date Placeholder 3"/>
          <p:cNvSpPr>
            <a:spLocks noGrp="1"/>
          </p:cNvSpPr>
          <p:nvPr>
            <p:ph type="dt" sz="half" idx="10"/>
          </p:nvPr>
        </p:nvSpPr>
        <p:spPr/>
        <p:txBody>
          <a:bodyPr/>
          <a:lstStyle/>
          <a:p>
            <a:fld id="{24ABB9F7-FE8F-4CB7-B90F-B7A115B006F6}" type="datetimeFigureOut">
              <a:rPr lang="en-US" smtClean="0"/>
              <a:pPr/>
              <a:t>10/3/2016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Content Placeholder 7"/>
          <p:cNvSpPr>
            <a:spLocks noGrp="1"/>
          </p:cNvSpPr>
          <p:nvPr>
            <p:ph sz="quarter" idx="1"/>
          </p:nvPr>
        </p:nvSpPr>
        <p:spPr>
          <a:xfrm>
            <a:off x="612648" y="1600200"/>
            <a:ext cx="8153400" cy="4495800"/>
          </a:xfrm>
        </p:spPr>
        <p:txBody>
          <a:bodyPr/>
          <a:lstStyle>
            <a:lvl1pPr marL="320040" indent="-320040">
              <a:lnSpc>
                <a:spcPct val="114000"/>
              </a:lnSpc>
              <a:spcBef>
                <a:spcPts val="700"/>
              </a:spcBef>
              <a:buSzPct val="70000"/>
              <a:buFont typeface="Wingdings" panose="05000000000000000000" pitchFamily="2" charset="2"/>
              <a:buChar char=""/>
              <a:defRPr/>
            </a:lvl1pPr>
            <a:lvl2pPr marL="640080" indent="-274320">
              <a:buFont typeface="Wingdings" panose="05000000000000000000" pitchFamily="2" charset="2"/>
              <a:buChar char="q"/>
              <a:defRPr/>
            </a:lvl2pPr>
            <a:lvl3pPr>
              <a:defRPr/>
            </a:lvl3pPr>
            <a:lvl4pPr>
              <a:defRPr/>
            </a:lvl4pPr>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lvl1pPr marL="320040" indent="-320040">
              <a:buSzPct val="70000"/>
              <a:buFont typeface="Wingdings" panose="05000000000000000000" pitchFamily="2" charset="2"/>
              <a:buChar char=""/>
              <a:defRPr/>
            </a:lvl1pPr>
            <a:lvl2pPr marL="640080" indent="-274320">
              <a:buFont typeface="Wingdings" panose="05000000000000000000" pitchFamily="2" charset="2"/>
              <a:buChar char="q"/>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p:txBody>
      </p:sp>
      <p:sp>
        <p:nvSpPr>
          <p:cNvPr id="11" name="Content Placeholder 10"/>
          <p:cNvSpPr>
            <a:spLocks noGrp="1"/>
          </p:cNvSpPr>
          <p:nvPr>
            <p:ph sz="quarter" idx="2"/>
          </p:nvPr>
        </p:nvSpPr>
        <p:spPr>
          <a:xfrm>
            <a:off x="4844902" y="1589567"/>
            <a:ext cx="3886200" cy="4572000"/>
          </a:xfrm>
        </p:spPr>
        <p:txBody>
          <a:bodyPr/>
          <a:lstStyle>
            <a:lvl1pPr marL="320040" indent="-320040">
              <a:buSzPct val="70000"/>
              <a:buFont typeface="Wingdings" panose="05000000000000000000" pitchFamily="2" charset="2"/>
              <a:buChar char=""/>
              <a:defRPr/>
            </a:lvl1pPr>
            <a:lvl2pPr marL="625475" indent="-260350">
              <a:buFont typeface="Wingdings" panose="05000000000000000000" pitchFamily="2" charset="2"/>
              <a:buChar char="q"/>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p:txBody>
      </p:sp>
      <p:sp>
        <p:nvSpPr>
          <p:cNvPr id="8" name="Date Placeholder 7"/>
          <p:cNvSpPr>
            <a:spLocks noGrp="1"/>
          </p:cNvSpPr>
          <p:nvPr>
            <p:ph type="dt" sz="half" idx="15"/>
          </p:nvPr>
        </p:nvSpPr>
        <p:spPr/>
        <p:txBody>
          <a:bodyPr rtlCol="0"/>
          <a:lstStyle/>
          <a:p>
            <a:fld id="{F12952B5-7A2F-4CC8-B7CE-9234E21C2837}" type="datetime1">
              <a:rPr lang="en-US" smtClean="0"/>
              <a:pPr/>
              <a:t>10/3/2016</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101A9C7-C274-4F50-89C9-83BDB06EDB81}" type="datetime1">
              <a:rPr lang="en-US" smtClean="0"/>
              <a:pPr/>
              <a:t>10/3/2016</a:t>
            </a:fld>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67DBB-F8DB-48F4-997A-49FAD7ECC765}" type="datetime1">
              <a:rPr lang="en-US" smtClean="0"/>
              <a:pPr/>
              <a:t>10/3/2016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a:prstGeom prst="rect">
            <a:avLst/>
          </a:prstGeom>
        </p:spPr>
        <p:txBody>
          <a:bodyPr/>
          <a:lstStyle>
            <a:lvl1pPr>
              <a:defRPr>
                <a:solidFill>
                  <a:schemeClr val="tx2"/>
                </a:solidFill>
              </a:defRPr>
            </a:lvl1pPr>
          </a:lstStyle>
          <a:p>
            <a:fld id="{6BBE7942-5B1B-4E74-B3CD-25BF9B0ABE25}" type="slidenum">
              <a:rPr lang="en-US" smtClean="0"/>
              <a:pPr/>
              <a:t>‹#›</a:t>
            </a:fld>
            <a:endParaRPr lang="en-US" dirty="0"/>
          </a:p>
        </p:txBody>
      </p:sp>
      <p:pic>
        <p:nvPicPr>
          <p:cNvPr id="8" name="Picture 7"/>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609600" y="1905000"/>
            <a:ext cx="7645400" cy="1955800"/>
          </a:xfrm>
          <a:prstGeom prst="rect">
            <a:avLst/>
          </a:prstGeom>
        </p:spPr>
      </p:pic>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BF13884F-698C-4153-AB67-9A0F214F106F}" type="datetimeFigureOut">
              <a:rPr lang="en-US" smtClean="0"/>
              <a:pPr/>
              <a:t>10/3/2016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0" y="1272222"/>
            <a:ext cx="533400" cy="244476"/>
          </a:xfrm>
          <a:prstGeom prst="rect">
            <a:avLst/>
          </a:prstGeom>
        </p:spPr>
        <p:txBody>
          <a:bodyPr/>
          <a:lstStyle>
            <a:lvl1pPr>
              <a:defRPr>
                <a:solidFill>
                  <a:srgbClr val="FFFFFF"/>
                </a:solidFill>
              </a:defRPr>
            </a:lvl1pPr>
          </a:lstStyle>
          <a:p>
            <a:fld id="{3B7FEA86-1680-48AE-B31F-3E3431F3A323}"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lvl1pPr marL="320040" indent="-320040">
              <a:buSzPct val="70000"/>
              <a:buFont typeface="Wingdings" panose="05000000000000000000" pitchFamily="2" charset="2"/>
              <a:buChar char=""/>
              <a:defRPr/>
            </a:lvl1pPr>
            <a:lvl2pPr marL="640080" indent="-274320">
              <a:buFont typeface="Wingdings" panose="05000000000000000000" pitchFamily="2" charset="2"/>
              <a:buChar char="q"/>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101A9C7-C274-4F50-89C9-83BDB06EDB81}" type="datetime1">
              <a:rPr lang="en-US" smtClean="0"/>
              <a:pPr/>
              <a:t>10/3/2016</a:t>
            </a:fld>
            <a:endParaRPr lang="en-US" dirty="0"/>
          </a:p>
        </p:txBody>
      </p:sp>
      <p:sp>
        <p:nvSpPr>
          <p:cNvPr id="3" name="Footer Placeholder 2"/>
          <p:cNvSpPr>
            <a:spLocks noGrp="1"/>
          </p:cNvSpPr>
          <p:nvPr>
            <p:ph type="ftr" sz="quarter" idx="3"/>
          </p:nvPr>
        </p:nvSpPr>
        <p:spPr>
          <a:xfrm>
            <a:off x="609600" y="6248208"/>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5" r:id="rId5"/>
    <p:sldLayoutId id="2147483686" r:id="rId6"/>
    <p:sldLayoutId id="2147483687" r:id="rId7"/>
  </p:sldLayoutIdLst>
  <p:transition spd="med">
    <p:fade/>
  </p:transition>
  <p:hf sldNum="0" hdr="0" ftr="0" dt="0"/>
  <p:txStyles>
    <p:titleStyle>
      <a:lvl1pPr algn="l" rtl="0" eaLnBrk="1" latinLnBrk="0" hangingPunct="1">
        <a:spcBef>
          <a:spcPct val="0"/>
        </a:spcBef>
        <a:buNone/>
        <a:defRPr kumimoji="0" sz="4400" kern="1200" baseline="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baseline="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lang="en-US" sz="2900" kern="1200" baseline="0" dirty="0" smtClean="0">
          <a:solidFill>
            <a:schemeClr val="tx2"/>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2"/>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2"/>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2"/>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georgia-dca.maps.arcgis.com/home/index.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lep.gov/"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Voluntary Compliance Agreement/Language </a:t>
            </a:r>
            <a:r>
              <a:rPr lang="en-US" dirty="0"/>
              <a:t>Access Plan</a:t>
            </a:r>
          </a:p>
        </p:txBody>
      </p:sp>
      <p:sp>
        <p:nvSpPr>
          <p:cNvPr id="5" name="Subtitle 4"/>
          <p:cNvSpPr>
            <a:spLocks noGrp="1"/>
          </p:cNvSpPr>
          <p:nvPr>
            <p:ph type="subTitle" idx="1"/>
          </p:nvPr>
        </p:nvSpPr>
        <p:spPr/>
        <p:txBody>
          <a:bodyPr>
            <a:normAutofit/>
          </a:bodyPr>
          <a:lstStyle/>
          <a:p>
            <a:pPr algn="ctr"/>
            <a:r>
              <a:rPr lang="en-US" sz="2300" dirty="0" smtClean="0"/>
              <a:t>Steed Robinson, Office of Community Development</a:t>
            </a:r>
            <a:endParaRPr lang="en-US" sz="2300" dirty="0"/>
          </a:p>
        </p:txBody>
      </p:sp>
      <p:sp>
        <p:nvSpPr>
          <p:cNvPr id="6" name="Text Placeholder 5"/>
          <p:cNvSpPr>
            <a:spLocks noGrp="1"/>
          </p:cNvSpPr>
          <p:nvPr>
            <p:ph type="body" sz="quarter" idx="10"/>
          </p:nvPr>
        </p:nvSpPr>
        <p:spPr/>
        <p:txBody>
          <a:bodyPr>
            <a:noAutofit/>
          </a:bodyPr>
          <a:lstStyle/>
          <a:p>
            <a:pPr marL="0" indent="0" algn="ctr">
              <a:buNone/>
            </a:pPr>
            <a:r>
              <a:rPr lang="en-US" sz="1800" dirty="0" smtClean="0"/>
              <a:t>October 6, 2016</a:t>
            </a:r>
            <a:endParaRPr lang="en-US" sz="1800" dirty="0"/>
          </a:p>
        </p:txBody>
      </p:sp>
    </p:spTree>
    <p:extLst>
      <p:ext uri="{BB962C8B-B14F-4D97-AF65-F5344CB8AC3E}">
        <p14:creationId xmlns:p14="http://schemas.microsoft.com/office/powerpoint/2010/main" val="372878893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can serve as oral interpreters?</a:t>
            </a:r>
          </a:p>
        </p:txBody>
      </p:sp>
      <p:sp>
        <p:nvSpPr>
          <p:cNvPr id="3" name="Content Placeholder 2"/>
          <p:cNvSpPr>
            <a:spLocks noGrp="1"/>
          </p:cNvSpPr>
          <p:nvPr>
            <p:ph sz="quarter" idx="1"/>
          </p:nvPr>
        </p:nvSpPr>
        <p:spPr/>
        <p:txBody>
          <a:bodyPr/>
          <a:lstStyle/>
          <a:p>
            <a:r>
              <a:rPr lang="en-US" dirty="0"/>
              <a:t>The interpreter should be able to comprehend  and speak the language as spoken and written (if the language has a script) and can convey the meaning of the language faithfully and accurately reflecting the style, register, and cultural context of the source message, without omissions, additions or embellishments</a:t>
            </a:r>
          </a:p>
        </p:txBody>
      </p:sp>
    </p:spTree>
    <p:extLst>
      <p:ext uri="{BB962C8B-B14F-4D97-AF65-F5344CB8AC3E}">
        <p14:creationId xmlns:p14="http://schemas.microsoft.com/office/powerpoint/2010/main" val="3436651348"/>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documents must be translated?</a:t>
            </a:r>
          </a:p>
        </p:txBody>
      </p:sp>
      <p:sp>
        <p:nvSpPr>
          <p:cNvPr id="3" name="Content Placeholder 2"/>
          <p:cNvSpPr>
            <a:spLocks noGrp="1"/>
          </p:cNvSpPr>
          <p:nvPr>
            <p:ph sz="quarter" idx="1"/>
          </p:nvPr>
        </p:nvSpPr>
        <p:spPr/>
        <p:txBody>
          <a:bodyPr>
            <a:normAutofit fontScale="92500"/>
          </a:bodyPr>
          <a:lstStyle/>
          <a:p>
            <a:r>
              <a:rPr lang="en-US" dirty="0" smtClean="0"/>
              <a:t>All </a:t>
            </a:r>
            <a:r>
              <a:rPr lang="en-US" u="sng" dirty="0"/>
              <a:t>VITAL</a:t>
            </a:r>
            <a:r>
              <a:rPr lang="en-US" dirty="0"/>
              <a:t> documents must be translated.  These are </a:t>
            </a:r>
            <a:r>
              <a:rPr lang="en-US" dirty="0" smtClean="0"/>
              <a:t>documents critical </a:t>
            </a:r>
            <a:r>
              <a:rPr lang="en-US" dirty="0"/>
              <a:t>for ensuring </a:t>
            </a:r>
            <a:r>
              <a:rPr lang="en-US" dirty="0" smtClean="0"/>
              <a:t>LEP individuals’ meaningful </a:t>
            </a:r>
            <a:r>
              <a:rPr lang="en-US" dirty="0"/>
              <a:t>access to </a:t>
            </a:r>
            <a:r>
              <a:rPr lang="en-US" dirty="0" smtClean="0"/>
              <a:t>each federally funded program</a:t>
            </a:r>
            <a:endParaRPr lang="en-US" dirty="0"/>
          </a:p>
          <a:p>
            <a:r>
              <a:rPr lang="en-US" dirty="0"/>
              <a:t>Examples:</a:t>
            </a:r>
          </a:p>
          <a:p>
            <a:pPr lvl="1"/>
            <a:r>
              <a:rPr lang="en-US" dirty="0"/>
              <a:t>Public notices and fliers advertising federally funded programs</a:t>
            </a:r>
          </a:p>
          <a:p>
            <a:pPr lvl="1"/>
            <a:r>
              <a:rPr lang="en-US" dirty="0"/>
              <a:t>Intake forms, applications, and instructions to access resources</a:t>
            </a:r>
          </a:p>
          <a:p>
            <a:pPr lvl="1"/>
            <a:r>
              <a:rPr lang="en-US" dirty="0"/>
              <a:t>Pamphlets and guides </a:t>
            </a:r>
          </a:p>
        </p:txBody>
      </p:sp>
    </p:spTree>
    <p:extLst>
      <p:ext uri="{BB962C8B-B14F-4D97-AF65-F5344CB8AC3E}">
        <p14:creationId xmlns:p14="http://schemas.microsoft.com/office/powerpoint/2010/main" val="212935509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When do I have to provide translations?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552197859"/>
              </p:ext>
            </p:extLst>
          </p:nvPr>
        </p:nvGraphicFramePr>
        <p:xfrm>
          <a:off x="458724" y="2971800"/>
          <a:ext cx="8226552" cy="3200400"/>
        </p:xfrm>
        <a:graphic>
          <a:graphicData uri="http://schemas.openxmlformats.org/drawingml/2006/table">
            <a:tbl>
              <a:tblPr firstRow="1" bandRow="1">
                <a:tableStyleId>{5C22544A-7EE6-4342-B048-85BDC9FD1C3A}</a:tableStyleId>
              </a:tblPr>
              <a:tblGrid>
                <a:gridCol w="4113276">
                  <a:extLst>
                    <a:ext uri="{9D8B030D-6E8A-4147-A177-3AD203B41FA5}">
                      <a16:colId xmlns:a16="http://schemas.microsoft.com/office/drawing/2014/main" xmlns="" val="20000"/>
                    </a:ext>
                  </a:extLst>
                </a:gridCol>
                <a:gridCol w="4113276">
                  <a:extLst>
                    <a:ext uri="{9D8B030D-6E8A-4147-A177-3AD203B41FA5}">
                      <a16:colId xmlns:a16="http://schemas.microsoft.com/office/drawing/2014/main" xmlns="" val="20001"/>
                    </a:ext>
                  </a:extLst>
                </a:gridCol>
              </a:tblGrid>
              <a:tr h="583043">
                <a:tc>
                  <a:txBody>
                    <a:bodyPr/>
                    <a:lstStyle/>
                    <a:p>
                      <a:pPr algn="ctr"/>
                      <a:r>
                        <a:rPr lang="en-US" dirty="0">
                          <a:solidFill>
                            <a:schemeClr val="tx1"/>
                          </a:solidFill>
                        </a:rPr>
                        <a:t>Size of Language Group</a:t>
                      </a:r>
                    </a:p>
                  </a:txBody>
                  <a:tcPr anchor="ctr"/>
                </a:tc>
                <a:tc>
                  <a:txBody>
                    <a:bodyPr/>
                    <a:lstStyle/>
                    <a:p>
                      <a:pPr algn="ctr"/>
                      <a:r>
                        <a:rPr lang="en-US" dirty="0">
                          <a:solidFill>
                            <a:schemeClr val="tx1"/>
                          </a:solidFill>
                        </a:rPr>
                        <a:t>Recommended Provision for </a:t>
                      </a:r>
                    </a:p>
                    <a:p>
                      <a:pPr algn="ctr"/>
                      <a:r>
                        <a:rPr lang="en-US" dirty="0">
                          <a:solidFill>
                            <a:schemeClr val="tx1"/>
                          </a:solidFill>
                        </a:rPr>
                        <a:t>Language</a:t>
                      </a:r>
                      <a:r>
                        <a:rPr lang="en-US" baseline="0" dirty="0">
                          <a:solidFill>
                            <a:schemeClr val="tx1"/>
                          </a:solidFill>
                        </a:rPr>
                        <a:t> Assistance </a:t>
                      </a:r>
                      <a:endParaRPr lang="en-US" dirty="0">
                        <a:solidFill>
                          <a:schemeClr val="tx1"/>
                        </a:solidFill>
                      </a:endParaRPr>
                    </a:p>
                  </a:txBody>
                  <a:tcPr anchor="ctr"/>
                </a:tc>
                <a:extLst>
                  <a:ext uri="{0D108BD9-81ED-4DB2-BD59-A6C34878D82A}">
                    <a16:rowId xmlns:a16="http://schemas.microsoft.com/office/drawing/2014/main" xmlns="" val="10000"/>
                  </a:ext>
                </a:extLst>
              </a:tr>
              <a:tr h="333167">
                <a:tc>
                  <a:txBody>
                    <a:bodyPr/>
                    <a:lstStyle/>
                    <a:p>
                      <a:pPr algn="ctr"/>
                      <a:r>
                        <a:rPr lang="en-US" dirty="0"/>
                        <a:t>1,000 or more individuals</a:t>
                      </a:r>
                    </a:p>
                  </a:txBody>
                  <a:tcPr anchor="ctr"/>
                </a:tc>
                <a:tc>
                  <a:txBody>
                    <a:bodyPr/>
                    <a:lstStyle/>
                    <a:p>
                      <a:pPr algn="ctr"/>
                      <a:r>
                        <a:rPr lang="en-US" dirty="0"/>
                        <a:t>Translate vital documents</a:t>
                      </a:r>
                    </a:p>
                  </a:txBody>
                  <a:tcPr anchor="ctr"/>
                </a:tc>
                <a:extLst>
                  <a:ext uri="{0D108BD9-81ED-4DB2-BD59-A6C34878D82A}">
                    <a16:rowId xmlns:a16="http://schemas.microsoft.com/office/drawing/2014/main" xmlns="" val="10001"/>
                  </a:ext>
                </a:extLst>
              </a:tr>
              <a:tr h="583043">
                <a:tc>
                  <a:txBody>
                    <a:bodyPr/>
                    <a:lstStyle/>
                    <a:p>
                      <a:pPr algn="ctr"/>
                      <a:r>
                        <a:rPr lang="en-US" dirty="0"/>
                        <a:t>More than 5% of the population and </a:t>
                      </a:r>
                      <a:r>
                        <a:rPr lang="en-US" b="1" i="0" u="sng" dirty="0"/>
                        <a:t>more</a:t>
                      </a:r>
                      <a:r>
                        <a:rPr lang="en-US" dirty="0"/>
                        <a:t> than 50 individuals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Translate vital documents</a:t>
                      </a:r>
                    </a:p>
                    <a:p>
                      <a:pPr algn="ctr"/>
                      <a:endParaRPr lang="en-US" dirty="0"/>
                    </a:p>
                  </a:txBody>
                  <a:tcPr anchor="ctr"/>
                </a:tc>
                <a:extLst>
                  <a:ext uri="{0D108BD9-81ED-4DB2-BD59-A6C34878D82A}">
                    <a16:rowId xmlns:a16="http://schemas.microsoft.com/office/drawing/2014/main" xmlns="" val="10002"/>
                  </a:ext>
                </a:extLst>
              </a:tr>
              <a:tr h="8329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More</a:t>
                      </a:r>
                      <a:r>
                        <a:rPr lang="en-US" baseline="0" dirty="0"/>
                        <a:t> than </a:t>
                      </a:r>
                      <a:r>
                        <a:rPr lang="en-US" dirty="0"/>
                        <a:t>5% of the population and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i="0" u="sng" dirty="0"/>
                        <a:t>less</a:t>
                      </a:r>
                      <a:r>
                        <a:rPr lang="en-US" dirty="0"/>
                        <a:t> than 50 individuals</a:t>
                      </a:r>
                    </a:p>
                    <a:p>
                      <a:pPr algn="ctr"/>
                      <a:endParaRPr lang="en-US" dirty="0"/>
                    </a:p>
                  </a:txBody>
                  <a:tcPr anchor="ctr"/>
                </a:tc>
                <a:tc>
                  <a:txBody>
                    <a:bodyPr/>
                    <a:lstStyle/>
                    <a:p>
                      <a:pPr algn="ctr"/>
                      <a:r>
                        <a:rPr kumimoji="0" lang="en-US" b="0" i="0" kern="1200" dirty="0">
                          <a:solidFill>
                            <a:schemeClr val="dk1"/>
                          </a:solidFill>
                          <a:effectLst/>
                          <a:latin typeface="+mn-lt"/>
                          <a:ea typeface="+mn-ea"/>
                          <a:cs typeface="+mn-cs"/>
                        </a:rPr>
                        <a:t>Translate written notice of right to receive free oral interpretation of documents</a:t>
                      </a:r>
                      <a:endParaRPr lang="en-US" dirty="0"/>
                    </a:p>
                  </a:txBody>
                  <a:tcPr anchor="ctr"/>
                </a:tc>
                <a:extLst>
                  <a:ext uri="{0D108BD9-81ED-4DB2-BD59-A6C34878D82A}">
                    <a16:rowId xmlns:a16="http://schemas.microsoft.com/office/drawing/2014/main" xmlns="" val="10003"/>
                  </a:ext>
                </a:extLst>
              </a:tr>
              <a:tr h="583043">
                <a:tc>
                  <a:txBody>
                    <a:bodyPr/>
                    <a:lstStyle/>
                    <a:p>
                      <a:pPr algn="ctr"/>
                      <a:r>
                        <a:rPr lang="en-US" dirty="0"/>
                        <a:t>&lt;5% of the population and &lt;1,000 individuals </a:t>
                      </a:r>
                    </a:p>
                  </a:txBody>
                  <a:tcPr anchor="ctr"/>
                </a:tc>
                <a:tc>
                  <a:txBody>
                    <a:bodyPr/>
                    <a:lstStyle/>
                    <a:p>
                      <a:pPr algn="ctr"/>
                      <a:r>
                        <a:rPr kumimoji="0" lang="en-US" b="0" i="0" kern="1200" dirty="0">
                          <a:solidFill>
                            <a:schemeClr val="dk1"/>
                          </a:solidFill>
                          <a:effectLst/>
                          <a:latin typeface="+mn-lt"/>
                          <a:ea typeface="+mn-ea"/>
                          <a:cs typeface="+mn-cs"/>
                        </a:rPr>
                        <a:t>No written translation is required</a:t>
                      </a:r>
                      <a:endParaRPr lang="en-US" dirty="0"/>
                    </a:p>
                  </a:txBody>
                  <a:tcPr anchor="ctr"/>
                </a:tc>
                <a:extLst>
                  <a:ext uri="{0D108BD9-81ED-4DB2-BD59-A6C34878D82A}">
                    <a16:rowId xmlns:a16="http://schemas.microsoft.com/office/drawing/2014/main" xmlns="" val="10004"/>
                  </a:ext>
                </a:extLst>
              </a:tr>
            </a:tbl>
          </a:graphicData>
        </a:graphic>
      </p:graphicFrame>
      <p:sp>
        <p:nvSpPr>
          <p:cNvPr id="5" name="Content Placeholder 2"/>
          <p:cNvSpPr txBox="1">
            <a:spLocks/>
          </p:cNvSpPr>
          <p:nvPr/>
        </p:nvSpPr>
        <p:spPr>
          <a:xfrm>
            <a:off x="304800" y="1676400"/>
            <a:ext cx="8534400" cy="1295400"/>
          </a:xfrm>
          <a:prstGeom prst="rect">
            <a:avLst/>
          </a:prstGeom>
        </p:spPr>
        <p:txBody>
          <a:bodyPr vert="horz">
            <a:normAutofit fontScale="92500" lnSpcReduction="10000"/>
          </a:bodyPr>
          <a:lstStyle>
            <a:lvl1pPr marL="320040" indent="-320040" algn="l" rtl="0" eaLnBrk="1" latinLnBrk="0" hangingPunct="1">
              <a:lnSpc>
                <a:spcPct val="114000"/>
              </a:lnSpc>
              <a:spcBef>
                <a:spcPts val="700"/>
              </a:spcBef>
              <a:buClr>
                <a:schemeClr val="accent2"/>
              </a:buClr>
              <a:buSzPct val="70000"/>
              <a:buFont typeface="Wingdings" panose="05000000000000000000" pitchFamily="2" charset="2"/>
              <a:buChar char=""/>
              <a:defRPr kumimoji="0" sz="2900" kern="1200" baseline="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panose="05000000000000000000" pitchFamily="2" charset="2"/>
              <a:buChar char="q"/>
              <a:defRPr kumimoji="0" lang="en-US" sz="2900" kern="1200" baseline="0">
                <a:solidFill>
                  <a:schemeClr val="tx2"/>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2"/>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2"/>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2"/>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sz="2400" dirty="0"/>
              <a:t>Must provide translations for each regularly encountered LEP group eligible to be served or likely to be affected by the program or activity</a:t>
            </a:r>
          </a:p>
          <a:p>
            <a:r>
              <a:rPr lang="en-US" sz="2400" dirty="0"/>
              <a:t>HUD has adopted a "safe harbor" for translation of </a:t>
            </a:r>
            <a:r>
              <a:rPr lang="en-US" sz="2400" b="1" i="1" u="sng" dirty="0"/>
              <a:t>written</a:t>
            </a:r>
            <a:r>
              <a:rPr lang="en-US" sz="2400" dirty="0"/>
              <a:t> materials. </a:t>
            </a:r>
          </a:p>
        </p:txBody>
      </p:sp>
      <p:pic>
        <p:nvPicPr>
          <p:cNvPr id="2049" name="Picture 1" descr="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47446"/>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does this go into effect?</a:t>
            </a:r>
          </a:p>
        </p:txBody>
      </p:sp>
      <p:sp>
        <p:nvSpPr>
          <p:cNvPr id="3" name="Content Placeholder 2"/>
          <p:cNvSpPr>
            <a:spLocks noGrp="1"/>
          </p:cNvSpPr>
          <p:nvPr>
            <p:ph sz="quarter" idx="1"/>
          </p:nvPr>
        </p:nvSpPr>
        <p:spPr/>
        <p:txBody>
          <a:bodyPr>
            <a:normAutofit fontScale="92500" lnSpcReduction="20000"/>
          </a:bodyPr>
          <a:lstStyle/>
          <a:p>
            <a:r>
              <a:rPr lang="en-US" dirty="0"/>
              <a:t>Title VI of the Civil Rights Act of 1964 and Executive Order (EO) 13166 </a:t>
            </a:r>
            <a:r>
              <a:rPr lang="en-US" b="1" u="sng" dirty="0"/>
              <a:t>are already effective</a:t>
            </a:r>
            <a:r>
              <a:rPr lang="en-US" dirty="0"/>
              <a:t>.</a:t>
            </a:r>
          </a:p>
          <a:p>
            <a:r>
              <a:rPr lang="en-US" dirty="0"/>
              <a:t>In accordance with its agreement with HUD, DCA will be:</a:t>
            </a:r>
          </a:p>
          <a:p>
            <a:pPr lvl="1"/>
            <a:r>
              <a:rPr lang="en-US" dirty="0"/>
              <a:t>Providing </a:t>
            </a:r>
            <a:r>
              <a:rPr lang="en-US" dirty="0" smtClean="0"/>
              <a:t>training </a:t>
            </a:r>
            <a:r>
              <a:rPr lang="en-US" dirty="0"/>
              <a:t>and </a:t>
            </a:r>
            <a:r>
              <a:rPr lang="en-US" dirty="0" smtClean="0"/>
              <a:t>guidance </a:t>
            </a:r>
            <a:r>
              <a:rPr lang="en-US" dirty="0"/>
              <a:t>as </a:t>
            </a:r>
            <a:r>
              <a:rPr lang="en-US" dirty="0" smtClean="0"/>
              <a:t>necessary </a:t>
            </a:r>
            <a:r>
              <a:rPr lang="en-US" dirty="0"/>
              <a:t>to help Subrecipients meet their LEP obligations</a:t>
            </a:r>
          </a:p>
          <a:p>
            <a:pPr lvl="1"/>
            <a:r>
              <a:rPr lang="en-US" dirty="0"/>
              <a:t>Updating its own Language Assistance Plan which will include monitoring of its subrecipients for compliance with LEP obligations </a:t>
            </a:r>
          </a:p>
          <a:p>
            <a:pPr lvl="1"/>
            <a:r>
              <a:rPr lang="en-US" dirty="0"/>
              <a:t>Providing </a:t>
            </a:r>
            <a:r>
              <a:rPr lang="en-US" dirty="0" smtClean="0"/>
              <a:t>notice </a:t>
            </a:r>
            <a:r>
              <a:rPr lang="en-US" dirty="0"/>
              <a:t>to its </a:t>
            </a:r>
            <a:r>
              <a:rPr lang="en-US" dirty="0" smtClean="0"/>
              <a:t>subrecipients </a:t>
            </a:r>
            <a:r>
              <a:rPr lang="en-US" dirty="0"/>
              <a:t>regarding their LEP obligations</a:t>
            </a:r>
          </a:p>
          <a:p>
            <a:endParaRPr lang="en-US" dirty="0">
              <a:solidFill>
                <a:srgbClr val="FF0000"/>
              </a:solidFill>
            </a:endParaRPr>
          </a:p>
        </p:txBody>
      </p:sp>
    </p:spTree>
    <p:extLst>
      <p:ext uri="{BB962C8B-B14F-4D97-AF65-F5344CB8AC3E}">
        <p14:creationId xmlns:p14="http://schemas.microsoft.com/office/powerpoint/2010/main" val="275531437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LEP Map: Visualizing Language </a:t>
            </a:r>
            <a:r>
              <a:rPr lang="en-US" dirty="0"/>
              <a:t>Data</a:t>
            </a:r>
          </a:p>
        </p:txBody>
      </p:sp>
      <p:sp>
        <p:nvSpPr>
          <p:cNvPr id="3" name="Content Placeholder 2"/>
          <p:cNvSpPr>
            <a:spLocks noGrp="1"/>
          </p:cNvSpPr>
          <p:nvPr>
            <p:ph sz="quarter" idx="1"/>
          </p:nvPr>
        </p:nvSpPr>
        <p:spPr>
          <a:xfrm>
            <a:off x="612648" y="1600199"/>
            <a:ext cx="4264152" cy="4648201"/>
          </a:xfrm>
        </p:spPr>
        <p:txBody>
          <a:bodyPr>
            <a:normAutofit fontScale="92500" lnSpcReduction="10000"/>
          </a:bodyPr>
          <a:lstStyle/>
          <a:p>
            <a:r>
              <a:rPr lang="en-US" dirty="0" smtClean="0"/>
              <a:t>Map available </a:t>
            </a:r>
            <a:r>
              <a:rPr lang="en-US" dirty="0"/>
              <a:t>to support research component of the </a:t>
            </a:r>
            <a:r>
              <a:rPr lang="en-US" dirty="0" smtClean="0"/>
              <a:t>Four-Factor Analysis</a:t>
            </a:r>
            <a:endParaRPr lang="en-US" dirty="0"/>
          </a:p>
          <a:p>
            <a:r>
              <a:rPr lang="en-US" dirty="0"/>
              <a:t>Map contains U.S. Census data for LEP population </a:t>
            </a:r>
            <a:r>
              <a:rPr lang="en-US" dirty="0" smtClean="0"/>
              <a:t>and prevalent </a:t>
            </a:r>
            <a:r>
              <a:rPr lang="en-US" dirty="0"/>
              <a:t>languages</a:t>
            </a:r>
          </a:p>
          <a:p>
            <a:pPr lvl="1"/>
            <a:r>
              <a:rPr lang="en-US" dirty="0"/>
              <a:t>Spanish, Korean, Vietnamese, and Chinese</a:t>
            </a:r>
          </a:p>
          <a:p>
            <a:r>
              <a:rPr lang="en-US" dirty="0"/>
              <a:t>Not a substitute for local knowledge of LEP need</a:t>
            </a:r>
            <a:endParaRPr lang="en-US" dirty="0">
              <a:solidFill>
                <a:srgbClr val="FF0000"/>
              </a:solidFill>
            </a:endParaRPr>
          </a:p>
        </p:txBody>
      </p:sp>
      <p:pic>
        <p:nvPicPr>
          <p:cNvPr id="4" name="Picture 3"/>
          <p:cNvPicPr/>
          <p:nvPr/>
        </p:nvPicPr>
        <p:blipFill rotWithShape="1">
          <a:blip r:embed="rId2"/>
          <a:srcRect l="72488" t="9448" r="-2" b="5513"/>
          <a:stretch/>
        </p:blipFill>
        <p:spPr bwMode="auto">
          <a:xfrm>
            <a:off x="5105400" y="1600201"/>
            <a:ext cx="3886200" cy="3810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42062607"/>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LEP Map: What it is Used For</a:t>
            </a:r>
          </a:p>
        </p:txBody>
      </p:sp>
      <p:sp>
        <p:nvSpPr>
          <p:cNvPr id="3" name="Content Placeholder 2"/>
          <p:cNvSpPr>
            <a:spLocks noGrp="1"/>
          </p:cNvSpPr>
          <p:nvPr>
            <p:ph sz="quarter" idx="1"/>
          </p:nvPr>
        </p:nvSpPr>
        <p:spPr/>
        <p:txBody>
          <a:bodyPr/>
          <a:lstStyle/>
          <a:p>
            <a:r>
              <a:rPr lang="en-US" dirty="0"/>
              <a:t>Initial view shows </a:t>
            </a:r>
            <a:r>
              <a:rPr lang="en-US" dirty="0" smtClean="0"/>
              <a:t>county- </a:t>
            </a:r>
            <a:r>
              <a:rPr lang="en-US" dirty="0"/>
              <a:t>and </a:t>
            </a:r>
            <a:r>
              <a:rPr lang="en-US" dirty="0" smtClean="0"/>
              <a:t>city-level </a:t>
            </a:r>
            <a:r>
              <a:rPr lang="en-US" dirty="0"/>
              <a:t>data used in DCA’s </a:t>
            </a:r>
            <a:r>
              <a:rPr lang="en-US" dirty="0" smtClean="0"/>
              <a:t>Four-Factor </a:t>
            </a:r>
            <a:r>
              <a:rPr lang="en-US" dirty="0"/>
              <a:t>A</a:t>
            </a:r>
            <a:r>
              <a:rPr lang="en-US" dirty="0" smtClean="0"/>
              <a:t>nalysis</a:t>
            </a:r>
            <a:endParaRPr lang="en-US" dirty="0"/>
          </a:p>
          <a:p>
            <a:r>
              <a:rPr lang="en-US" dirty="0" smtClean="0"/>
              <a:t>Subrecipients </a:t>
            </a:r>
            <a:r>
              <a:rPr lang="en-US" dirty="0"/>
              <a:t>are able to zoom into their specific area and see the U.S. Census </a:t>
            </a:r>
            <a:r>
              <a:rPr lang="en-US" dirty="0" smtClean="0"/>
              <a:t>language data </a:t>
            </a:r>
            <a:r>
              <a:rPr lang="en-US" dirty="0"/>
              <a:t>mapped by census tract</a:t>
            </a:r>
          </a:p>
          <a:p>
            <a:r>
              <a:rPr lang="en-US" dirty="0"/>
              <a:t>Instructions are available for using this tool</a:t>
            </a:r>
            <a:endParaRPr lang="en-US" dirty="0">
              <a:solidFill>
                <a:srgbClr val="FF0000"/>
              </a:solidFill>
            </a:endParaRPr>
          </a:p>
        </p:txBody>
      </p:sp>
    </p:spTree>
    <p:extLst>
      <p:ext uri="{BB962C8B-B14F-4D97-AF65-F5344CB8AC3E}">
        <p14:creationId xmlns:p14="http://schemas.microsoft.com/office/powerpoint/2010/main" val="3407835681"/>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LEP Map: Where to Find It</a:t>
            </a:r>
          </a:p>
        </p:txBody>
      </p:sp>
      <p:sp>
        <p:nvSpPr>
          <p:cNvPr id="3" name="Content Placeholder 2"/>
          <p:cNvSpPr>
            <a:spLocks noGrp="1"/>
          </p:cNvSpPr>
          <p:nvPr>
            <p:ph sz="quarter" idx="1"/>
          </p:nvPr>
        </p:nvSpPr>
        <p:spPr>
          <a:xfrm>
            <a:off x="612648" y="1600200"/>
            <a:ext cx="6702552" cy="685800"/>
          </a:xfrm>
        </p:spPr>
        <p:txBody>
          <a:bodyPr/>
          <a:lstStyle/>
          <a:p>
            <a:r>
              <a:rPr lang="en-US" dirty="0">
                <a:hlinkClick r:id="rId2"/>
              </a:rPr>
              <a:t>georgia-dca.maps.arcgis.com/</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61" y="2438400"/>
            <a:ext cx="8334587" cy="4076700"/>
          </a:xfrm>
          <a:prstGeom prst="rect">
            <a:avLst/>
          </a:prstGeom>
        </p:spPr>
      </p:pic>
      <p:sp>
        <p:nvSpPr>
          <p:cNvPr id="5" name="Right Arrow 4"/>
          <p:cNvSpPr/>
          <p:nvPr/>
        </p:nvSpPr>
        <p:spPr>
          <a:xfrm rot="3948938">
            <a:off x="8075954" y="4809591"/>
            <a:ext cx="792893" cy="259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rot="2108476">
            <a:off x="6074883" y="4791087"/>
            <a:ext cx="1084802" cy="270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315200" y="3810000"/>
            <a:ext cx="1151031" cy="954107"/>
          </a:xfrm>
          <a:prstGeom prst="rect">
            <a:avLst/>
          </a:prstGeom>
          <a:noFill/>
        </p:spPr>
        <p:txBody>
          <a:bodyPr wrap="square" lIns="91440" tIns="45720" rIns="91440" bIns="45720">
            <a:spAutoFit/>
          </a:bodyPr>
          <a:lstStyle/>
          <a:p>
            <a:pPr lvl="1" algn="ctr"/>
            <a:r>
              <a:rPr lang="en-US" sz="5600" dirty="0">
                <a:ln w="0"/>
                <a:solidFill>
                  <a:schemeClr val="accent1"/>
                </a:solidFill>
                <a:effectLst>
                  <a:outerShdw blurRad="38100" dist="25400" dir="5400000" algn="ctr" rotWithShape="0">
                    <a:srgbClr val="6E747A">
                      <a:alpha val="43000"/>
                    </a:srgbClr>
                  </a:outerShdw>
                </a:effectLst>
              </a:rPr>
              <a:t>1</a:t>
            </a:r>
          </a:p>
        </p:txBody>
      </p:sp>
      <p:sp>
        <p:nvSpPr>
          <p:cNvPr id="14" name="Rectangle 13"/>
          <p:cNvSpPr/>
          <p:nvPr/>
        </p:nvSpPr>
        <p:spPr>
          <a:xfrm>
            <a:off x="5181600" y="3889436"/>
            <a:ext cx="1027846" cy="923330"/>
          </a:xfrm>
          <a:prstGeom prst="rect">
            <a:avLst/>
          </a:prstGeom>
          <a:noFill/>
        </p:spPr>
        <p:txBody>
          <a:bodyPr wrap="square" lIns="91440" tIns="45720" rIns="91440" bIns="45720">
            <a:spAutoFit/>
          </a:bodyPr>
          <a:lstStyle/>
          <a:p>
            <a:pPr lvl="1" algn="r"/>
            <a:r>
              <a:rPr lang="en-US" sz="5400" dirty="0">
                <a:ln w="0"/>
                <a:solidFill>
                  <a:schemeClr val="accent1"/>
                </a:solidFill>
                <a:effectLst>
                  <a:outerShdw blurRad="38100" dist="25400" dir="5400000" algn="ctr" rotWithShape="0">
                    <a:srgbClr val="6E747A">
                      <a:alpha val="43000"/>
                    </a:srgbClr>
                  </a:outerShdw>
                </a:effectLst>
              </a:rPr>
              <a:t>2</a:t>
            </a:r>
          </a:p>
        </p:txBody>
      </p:sp>
    </p:spTree>
    <p:extLst>
      <p:ext uri="{BB962C8B-B14F-4D97-AF65-F5344CB8AC3E}">
        <p14:creationId xmlns:p14="http://schemas.microsoft.com/office/powerpoint/2010/main" val="655748907"/>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sz="quarter" idx="1"/>
          </p:nvPr>
        </p:nvSpPr>
        <p:spPr/>
        <p:txBody>
          <a:bodyPr/>
          <a:lstStyle/>
          <a:p>
            <a:r>
              <a:rPr lang="en-US" dirty="0" smtClean="0"/>
              <a:t>DCA is in the process of updating its own LAP</a:t>
            </a:r>
          </a:p>
          <a:p>
            <a:endParaRPr lang="en-US" sz="800" dirty="0" smtClean="0"/>
          </a:p>
          <a:p>
            <a:r>
              <a:rPr lang="en-US" dirty="0" smtClean="0"/>
              <a:t>Begin planning for your own LAP</a:t>
            </a:r>
          </a:p>
          <a:p>
            <a:endParaRPr lang="en-US" sz="800" dirty="0" smtClean="0"/>
          </a:p>
          <a:p>
            <a:r>
              <a:rPr lang="en-US" dirty="0" smtClean="0"/>
              <a:t>DCA will update its monitoring forms within 90 days of HUD’s approval of its LAP</a:t>
            </a:r>
          </a:p>
          <a:p>
            <a:r>
              <a:rPr lang="en-US" dirty="0" smtClean="0"/>
              <a:t>Follow the HUD LEP Guidance</a:t>
            </a:r>
          </a:p>
          <a:p>
            <a:endParaRPr lang="en-US" dirty="0"/>
          </a:p>
        </p:txBody>
      </p:sp>
    </p:spTree>
    <p:extLst>
      <p:ext uri="{BB962C8B-B14F-4D97-AF65-F5344CB8AC3E}">
        <p14:creationId xmlns:p14="http://schemas.microsoft.com/office/powerpoint/2010/main" val="2276701711"/>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and Resources</a:t>
            </a:r>
          </a:p>
        </p:txBody>
      </p:sp>
      <p:sp>
        <p:nvSpPr>
          <p:cNvPr id="3" name="Content Placeholder 2"/>
          <p:cNvSpPr>
            <a:spLocks noGrp="1"/>
          </p:cNvSpPr>
          <p:nvPr>
            <p:ph sz="quarter" idx="1"/>
          </p:nvPr>
        </p:nvSpPr>
        <p:spPr/>
        <p:txBody>
          <a:bodyPr/>
          <a:lstStyle/>
          <a:p>
            <a:r>
              <a:rPr lang="en-US" dirty="0" smtClean="0"/>
              <a:t>DCA staff to serve as resource</a:t>
            </a:r>
          </a:p>
          <a:p>
            <a:r>
              <a:rPr lang="en-US" dirty="0" smtClean="0"/>
              <a:t>Federal interagency website, </a:t>
            </a:r>
            <a:r>
              <a:rPr lang="en-US" dirty="0" smtClean="0">
                <a:hlinkClick r:id="rId2"/>
              </a:rPr>
              <a:t>www.LEP.gov</a:t>
            </a:r>
            <a:r>
              <a:rPr lang="en-US" dirty="0" smtClean="0"/>
              <a:t>, holds additional resources:</a:t>
            </a:r>
          </a:p>
          <a:p>
            <a:pPr lvl="1"/>
            <a:r>
              <a:rPr lang="en-US" dirty="0" smtClean="0"/>
              <a:t>Language </a:t>
            </a:r>
            <a:r>
              <a:rPr lang="en-US" dirty="0"/>
              <a:t>I</a:t>
            </a:r>
            <a:r>
              <a:rPr lang="en-US" dirty="0" smtClean="0"/>
              <a:t>dentification Cards</a:t>
            </a:r>
          </a:p>
          <a:p>
            <a:pPr lvl="1"/>
            <a:r>
              <a:rPr lang="en-US" dirty="0" smtClean="0"/>
              <a:t>Detailed Four-Factor Analysis research prompts</a:t>
            </a:r>
          </a:p>
          <a:p>
            <a:pPr marL="0" indent="0">
              <a:buNone/>
            </a:pPr>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323870886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055716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VCA</a:t>
            </a:r>
            <a:endParaRPr lang="en-US" dirty="0"/>
          </a:p>
        </p:txBody>
      </p:sp>
      <p:sp>
        <p:nvSpPr>
          <p:cNvPr id="3" name="Content Placeholder 2"/>
          <p:cNvSpPr>
            <a:spLocks noGrp="1"/>
          </p:cNvSpPr>
          <p:nvPr>
            <p:ph sz="quarter" idx="1"/>
          </p:nvPr>
        </p:nvSpPr>
        <p:spPr/>
        <p:txBody>
          <a:bodyPr/>
          <a:lstStyle/>
          <a:p>
            <a:r>
              <a:rPr lang="en-US" dirty="0" smtClean="0"/>
              <a:t>Signed by DCA on May 5, 2016</a:t>
            </a:r>
          </a:p>
          <a:p>
            <a:r>
              <a:rPr lang="en-US" dirty="0" smtClean="0"/>
              <a:t>Resulted from the HUD review of DCA during week of June 3, 2013</a:t>
            </a:r>
          </a:p>
          <a:p>
            <a:r>
              <a:rPr lang="en-US" dirty="0" smtClean="0"/>
              <a:t>What’s required</a:t>
            </a:r>
          </a:p>
          <a:p>
            <a:pPr lvl="1"/>
            <a:r>
              <a:rPr lang="en-US" dirty="0" smtClean="0"/>
              <a:t>DCA must provide meaningful access to its federal programs for LEP persons/develop Language Access Plan</a:t>
            </a:r>
          </a:p>
          <a:p>
            <a:pPr lvl="1"/>
            <a:endParaRPr lang="en-US" dirty="0"/>
          </a:p>
        </p:txBody>
      </p:sp>
    </p:spTree>
    <p:extLst>
      <p:ext uri="{BB962C8B-B14F-4D97-AF65-F5344CB8AC3E}">
        <p14:creationId xmlns:p14="http://schemas.microsoft.com/office/powerpoint/2010/main" val="200847483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VCA</a:t>
            </a:r>
            <a:endParaRPr lang="en-US" dirty="0"/>
          </a:p>
        </p:txBody>
      </p:sp>
      <p:sp>
        <p:nvSpPr>
          <p:cNvPr id="3" name="Content Placeholder 2"/>
          <p:cNvSpPr>
            <a:spLocks noGrp="1"/>
          </p:cNvSpPr>
          <p:nvPr>
            <p:ph sz="quarter" idx="1"/>
          </p:nvPr>
        </p:nvSpPr>
        <p:spPr>
          <a:xfrm>
            <a:off x="612648" y="1752600"/>
            <a:ext cx="8153400" cy="3962400"/>
          </a:xfrm>
        </p:spPr>
        <p:txBody>
          <a:bodyPr/>
          <a:lstStyle/>
          <a:p>
            <a:r>
              <a:rPr lang="en-US" dirty="0" smtClean="0"/>
              <a:t>What’s required</a:t>
            </a:r>
          </a:p>
          <a:p>
            <a:pPr lvl="1"/>
            <a:r>
              <a:rPr lang="en-US" dirty="0" smtClean="0"/>
              <a:t>DCA must monitor its </a:t>
            </a:r>
            <a:r>
              <a:rPr lang="en-US" dirty="0" err="1" smtClean="0"/>
              <a:t>subrecipients</a:t>
            </a:r>
            <a:r>
              <a:rPr lang="en-US" dirty="0" smtClean="0"/>
              <a:t> to ensure they have taken steps to provide meaningful access for LEP persons to federally funded programs</a:t>
            </a:r>
          </a:p>
          <a:p>
            <a:pPr lvl="1"/>
            <a:r>
              <a:rPr lang="en-US" dirty="0" smtClean="0"/>
              <a:t>DCA must designate a qualified person as its 504/ADA Coordinator in order to ensure meaningful access to federal programs for persons with disabilities</a:t>
            </a:r>
          </a:p>
          <a:p>
            <a:pPr lvl="1"/>
            <a:endParaRPr lang="en-US" dirty="0"/>
          </a:p>
        </p:txBody>
      </p:sp>
    </p:spTree>
    <p:extLst>
      <p:ext uri="{BB962C8B-B14F-4D97-AF65-F5344CB8AC3E}">
        <p14:creationId xmlns:p14="http://schemas.microsoft.com/office/powerpoint/2010/main" val="974289491"/>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5048" cy="990600"/>
          </a:xfrm>
        </p:spPr>
        <p:txBody>
          <a:bodyPr>
            <a:normAutofit fontScale="90000"/>
          </a:bodyPr>
          <a:lstStyle/>
          <a:p>
            <a:r>
              <a:rPr lang="en-US" dirty="0"/>
              <a:t> </a:t>
            </a:r>
            <a:r>
              <a:rPr lang="en-US" sz="3600" dirty="0"/>
              <a:t>Who are Limited English Proficient (LEP) persons?</a:t>
            </a:r>
          </a:p>
        </p:txBody>
      </p:sp>
      <p:sp>
        <p:nvSpPr>
          <p:cNvPr id="3" name="Content Placeholder 2"/>
          <p:cNvSpPr>
            <a:spLocks noGrp="1"/>
          </p:cNvSpPr>
          <p:nvPr>
            <p:ph sz="quarter" idx="1"/>
          </p:nvPr>
        </p:nvSpPr>
        <p:spPr/>
        <p:txBody>
          <a:bodyPr>
            <a:normAutofit lnSpcReduction="10000"/>
          </a:bodyPr>
          <a:lstStyle/>
          <a:p>
            <a:r>
              <a:rPr lang="en-US" dirty="0"/>
              <a:t>P</a:t>
            </a:r>
            <a:r>
              <a:rPr lang="en-US" dirty="0" smtClean="0"/>
              <a:t>ersons who:</a:t>
            </a:r>
          </a:p>
          <a:p>
            <a:pPr lvl="1"/>
            <a:r>
              <a:rPr lang="en-US" dirty="0" smtClean="0"/>
              <a:t>Do </a:t>
            </a:r>
            <a:r>
              <a:rPr lang="en-US" dirty="0"/>
              <a:t>not speak English as their primary </a:t>
            </a:r>
            <a:r>
              <a:rPr lang="en-US" dirty="0" smtClean="0"/>
              <a:t>language as a result of national origin</a:t>
            </a:r>
            <a:endParaRPr lang="en-US" dirty="0"/>
          </a:p>
          <a:p>
            <a:pPr lvl="1"/>
            <a:r>
              <a:rPr lang="en-US" dirty="0"/>
              <a:t>Have a limited ability to speak, read, write, or understand English</a:t>
            </a:r>
          </a:p>
          <a:p>
            <a:r>
              <a:rPr lang="en-US" dirty="0"/>
              <a:t>LEP obligations apply to every LEP person who meets the program requirements, regardless of citizenship status.</a:t>
            </a:r>
          </a:p>
          <a:p>
            <a:pPr marL="0" indent="0">
              <a:buNone/>
            </a:pPr>
            <a:r>
              <a:rPr lang="en-US" dirty="0"/>
              <a:t>	</a:t>
            </a:r>
          </a:p>
        </p:txBody>
      </p:sp>
    </p:spTree>
    <p:extLst>
      <p:ext uri="{BB962C8B-B14F-4D97-AF65-F5344CB8AC3E}">
        <p14:creationId xmlns:p14="http://schemas.microsoft.com/office/powerpoint/2010/main" val="217430332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this important?</a:t>
            </a:r>
          </a:p>
        </p:txBody>
      </p:sp>
      <p:sp>
        <p:nvSpPr>
          <p:cNvPr id="3" name="Content Placeholder 2"/>
          <p:cNvSpPr>
            <a:spLocks noGrp="1"/>
          </p:cNvSpPr>
          <p:nvPr>
            <p:ph sz="quarter" idx="1"/>
          </p:nvPr>
        </p:nvSpPr>
        <p:spPr/>
        <p:txBody>
          <a:bodyPr>
            <a:normAutofit/>
          </a:bodyPr>
          <a:lstStyle/>
          <a:p>
            <a:r>
              <a:rPr lang="en-US" sz="2800" dirty="0"/>
              <a:t>Legal Obligation:</a:t>
            </a:r>
          </a:p>
          <a:p>
            <a:pPr lvl="1"/>
            <a:r>
              <a:rPr lang="en-US" sz="2000" dirty="0">
                <a:solidFill>
                  <a:schemeClr val="accent2"/>
                </a:solidFill>
              </a:rPr>
              <a:t>Title VI of the Civil Rights Act of 1964:  </a:t>
            </a:r>
            <a:r>
              <a:rPr lang="en-US" sz="2000" dirty="0"/>
              <a:t>Protects individuals from discrimination on the basis of their race, color, or </a:t>
            </a:r>
            <a:r>
              <a:rPr lang="en-US" sz="2000" b="1" u="sng" dirty="0"/>
              <a:t>national origin </a:t>
            </a:r>
          </a:p>
          <a:p>
            <a:pPr lvl="1"/>
            <a:r>
              <a:rPr lang="en-US" sz="2000" dirty="0">
                <a:solidFill>
                  <a:schemeClr val="accent2"/>
                </a:solidFill>
              </a:rPr>
              <a:t>Executive Order (EO) 13166 signed on August 11, 2000: </a:t>
            </a:r>
            <a:r>
              <a:rPr lang="en-US" sz="2000" dirty="0"/>
              <a:t>Programs receiving federal financial assistance must provide </a:t>
            </a:r>
            <a:r>
              <a:rPr lang="en-US" sz="2000" b="1" dirty="0"/>
              <a:t> </a:t>
            </a:r>
            <a:r>
              <a:rPr lang="en-US" sz="2000" b="1" u="sng" dirty="0"/>
              <a:t>meaningful access to Limited English Proficient (LEP)  persons</a:t>
            </a:r>
            <a:endParaRPr lang="en-US" sz="2000" dirty="0"/>
          </a:p>
          <a:p>
            <a:r>
              <a:rPr lang="en-US" sz="2800" dirty="0"/>
              <a:t>If a person believes that an entity receiving HUD funds is not taking reasonable steps to ensure meaningful access to LEP persons, that individual may file a complaint with HUD.</a:t>
            </a:r>
          </a:p>
          <a:p>
            <a:endParaRPr lang="en-US" dirty="0"/>
          </a:p>
        </p:txBody>
      </p:sp>
    </p:spTree>
    <p:extLst>
      <p:ext uri="{BB962C8B-B14F-4D97-AF65-F5344CB8AC3E}">
        <p14:creationId xmlns:p14="http://schemas.microsoft.com/office/powerpoint/2010/main" val="1136817878"/>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5048" cy="990600"/>
          </a:xfrm>
        </p:spPr>
        <p:txBody>
          <a:bodyPr>
            <a:normAutofit fontScale="90000"/>
          </a:bodyPr>
          <a:lstStyle/>
          <a:p>
            <a:r>
              <a:rPr lang="en-US" dirty="0"/>
              <a:t>Does your city/county need to comply?</a:t>
            </a:r>
            <a:endParaRPr lang="en-US" sz="3600" dirty="0"/>
          </a:p>
        </p:txBody>
      </p:sp>
      <p:sp>
        <p:nvSpPr>
          <p:cNvPr id="3" name="Content Placeholder 2"/>
          <p:cNvSpPr>
            <a:spLocks noGrp="1"/>
          </p:cNvSpPr>
          <p:nvPr>
            <p:ph sz="quarter" idx="1"/>
          </p:nvPr>
        </p:nvSpPr>
        <p:spPr/>
        <p:txBody>
          <a:bodyPr>
            <a:normAutofit/>
          </a:bodyPr>
          <a:lstStyle/>
          <a:p>
            <a:r>
              <a:rPr lang="en-US" dirty="0"/>
              <a:t>All direct recipients of federal funds </a:t>
            </a:r>
            <a:r>
              <a:rPr lang="en-US" dirty="0" smtClean="0"/>
              <a:t>must </a:t>
            </a:r>
            <a:r>
              <a:rPr lang="en-US" dirty="0"/>
              <a:t>provide </a:t>
            </a:r>
            <a:r>
              <a:rPr lang="en-US" dirty="0" smtClean="0"/>
              <a:t>services to ensure that LEP persons have meaningful </a:t>
            </a:r>
            <a:r>
              <a:rPr lang="en-US" dirty="0"/>
              <a:t>access </a:t>
            </a:r>
            <a:r>
              <a:rPr lang="en-US" dirty="0" smtClean="0"/>
              <a:t>to these federally funded programs. </a:t>
            </a:r>
            <a:r>
              <a:rPr lang="en-US" dirty="0"/>
              <a:t>	</a:t>
            </a:r>
          </a:p>
          <a:p>
            <a:r>
              <a:rPr lang="en-US" dirty="0" smtClean="0"/>
              <a:t>Subrecipients—those who operate programs with federal funds passed through a direct </a:t>
            </a:r>
            <a:r>
              <a:rPr lang="en-US" dirty="0"/>
              <a:t>recipient—must also </a:t>
            </a:r>
            <a:r>
              <a:rPr lang="en-US" dirty="0" smtClean="0"/>
              <a:t>comply. </a:t>
            </a:r>
            <a:endParaRPr lang="en-US" dirty="0"/>
          </a:p>
        </p:txBody>
      </p:sp>
    </p:spTree>
    <p:extLst>
      <p:ext uri="{BB962C8B-B14F-4D97-AF65-F5344CB8AC3E}">
        <p14:creationId xmlns:p14="http://schemas.microsoft.com/office/powerpoint/2010/main" val="120925955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What do you need to do?</a:t>
            </a:r>
          </a:p>
        </p:txBody>
      </p:sp>
      <p:sp>
        <p:nvSpPr>
          <p:cNvPr id="3" name="Content Placeholder 2"/>
          <p:cNvSpPr>
            <a:spLocks noGrp="1"/>
          </p:cNvSpPr>
          <p:nvPr>
            <p:ph sz="quarter" idx="1"/>
          </p:nvPr>
        </p:nvSpPr>
        <p:spPr/>
        <p:txBody>
          <a:bodyPr>
            <a:normAutofit fontScale="92500"/>
          </a:bodyPr>
          <a:lstStyle/>
          <a:p>
            <a:r>
              <a:rPr lang="en-US" sz="2800" dirty="0" smtClean="0"/>
              <a:t>Conduct an analysis to determine what REASONABLE action is required to ensure meaningful access to all programs and activities assisted with federal funds</a:t>
            </a:r>
            <a:endParaRPr lang="en-US" sz="2800" dirty="0"/>
          </a:p>
          <a:p>
            <a:r>
              <a:rPr lang="en-US" sz="2800" dirty="0" smtClean="0"/>
              <a:t>Develop </a:t>
            </a:r>
            <a:r>
              <a:rPr lang="en-US" sz="2800" dirty="0"/>
              <a:t>an implantation plan such as a Language Access Plan (LAP) to provide appropriate language assistance</a:t>
            </a:r>
          </a:p>
          <a:p>
            <a:r>
              <a:rPr lang="en-US" sz="2800" dirty="0"/>
              <a:t>The actions you must take to meet your LEP obligations depend upon the program benefits being offered, the community being served, the resources available and the costs of the language services.</a:t>
            </a:r>
          </a:p>
          <a:p>
            <a:pPr marL="0" indent="0">
              <a:buNone/>
            </a:pPr>
            <a:endParaRPr lang="en-US" sz="1000" dirty="0"/>
          </a:p>
          <a:p>
            <a:pPr marL="0" indent="0">
              <a:buNone/>
            </a:pPr>
            <a:endParaRPr lang="en-US" sz="1000" dirty="0"/>
          </a:p>
          <a:p>
            <a:pPr marL="0" indent="0">
              <a:buNone/>
            </a:pPr>
            <a:endParaRPr lang="en-US" sz="1000" dirty="0"/>
          </a:p>
        </p:txBody>
      </p:sp>
    </p:spTree>
    <p:extLst>
      <p:ext uri="{BB962C8B-B14F-4D97-AF65-F5344CB8AC3E}">
        <p14:creationId xmlns:p14="http://schemas.microsoft.com/office/powerpoint/2010/main" val="414199404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Four-Factor Analysis</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dirty="0"/>
              <a:t>The number or proportion of LEP persons served or encountered in the eligible service population </a:t>
            </a:r>
          </a:p>
          <a:p>
            <a:pPr marL="514350" indent="-514350">
              <a:buFont typeface="+mj-lt"/>
              <a:buAutoNum type="arabicPeriod"/>
            </a:pPr>
            <a:r>
              <a:rPr lang="en-US" dirty="0"/>
              <a:t>The frequency with which LEP persons come into contact with the program</a:t>
            </a:r>
          </a:p>
          <a:p>
            <a:pPr marL="514350" indent="-514350">
              <a:buFont typeface="+mj-lt"/>
              <a:buAutoNum type="arabicPeriod"/>
            </a:pPr>
            <a:r>
              <a:rPr lang="en-US" dirty="0"/>
              <a:t>The nature and importance of the program, activity, or </a:t>
            </a:r>
            <a:r>
              <a:rPr lang="en-US" dirty="0" smtClean="0"/>
              <a:t>service</a:t>
            </a:r>
            <a:endParaRPr lang="en-US" dirty="0"/>
          </a:p>
          <a:p>
            <a:pPr marL="514350" indent="-514350">
              <a:buFont typeface="+mj-lt"/>
              <a:buAutoNum type="arabicPeriod"/>
            </a:pPr>
            <a:r>
              <a:rPr lang="en-US" dirty="0"/>
              <a:t>The resources available </a:t>
            </a:r>
            <a:r>
              <a:rPr lang="en-US" dirty="0" smtClean="0"/>
              <a:t>to execute the program and </a:t>
            </a:r>
            <a:r>
              <a:rPr lang="en-US" dirty="0"/>
              <a:t>costs </a:t>
            </a:r>
            <a:r>
              <a:rPr lang="en-US" dirty="0" smtClean="0"/>
              <a:t>of providing LEP services</a:t>
            </a:r>
            <a:endParaRPr lang="en-US" dirty="0"/>
          </a:p>
        </p:txBody>
      </p:sp>
    </p:spTree>
    <p:extLst>
      <p:ext uri="{BB962C8B-B14F-4D97-AF65-F5344CB8AC3E}">
        <p14:creationId xmlns:p14="http://schemas.microsoft.com/office/powerpoint/2010/main" val="338854686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a:t>
            </a:r>
            <a:r>
              <a:rPr lang="en-US" dirty="0" smtClean="0"/>
              <a:t>LEP Services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200" dirty="0"/>
              <a:t>Oral </a:t>
            </a:r>
            <a:r>
              <a:rPr lang="en-US" sz="3200" dirty="0" smtClean="0"/>
              <a:t>interpretation</a:t>
            </a:r>
            <a:endParaRPr lang="en-US" sz="3200" dirty="0"/>
          </a:p>
          <a:p>
            <a:r>
              <a:rPr lang="en-US" sz="3200" dirty="0"/>
              <a:t>Written </a:t>
            </a:r>
            <a:r>
              <a:rPr lang="en-US" sz="3200" dirty="0" smtClean="0"/>
              <a:t>translation</a:t>
            </a:r>
            <a:endParaRPr lang="en-US" sz="3200" dirty="0"/>
          </a:p>
          <a:p>
            <a:r>
              <a:rPr lang="en-US" sz="3200" dirty="0"/>
              <a:t>Bilingual staff</a:t>
            </a:r>
          </a:p>
          <a:p>
            <a:r>
              <a:rPr lang="en-US" sz="3200" dirty="0"/>
              <a:t>Telephone service lines interpreter</a:t>
            </a:r>
          </a:p>
          <a:p>
            <a:r>
              <a:rPr lang="en-US" sz="3200" dirty="0"/>
              <a:t>Notices to staff and recipients of the availability of LEP services</a:t>
            </a:r>
          </a:p>
          <a:p>
            <a:r>
              <a:rPr lang="en-US" sz="3200" dirty="0"/>
              <a:t>Referrals to community liaisons proficient in the language of LEP persons</a:t>
            </a:r>
          </a:p>
        </p:txBody>
      </p:sp>
    </p:spTree>
    <p:extLst>
      <p:ext uri="{BB962C8B-B14F-4D97-AF65-F5344CB8AC3E}">
        <p14:creationId xmlns:p14="http://schemas.microsoft.com/office/powerpoint/2010/main" val="1097384542"/>
      </p:ext>
    </p:extLst>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DCA powerpoint master.rev.8-14">
  <a:themeElements>
    <a:clrScheme name="Custom 1">
      <a:dk1>
        <a:sysClr val="windowText" lastClr="000000"/>
      </a:dk1>
      <a:lt1>
        <a:sysClr val="window" lastClr="FFFFFF"/>
      </a:lt1>
      <a:dk2>
        <a:srgbClr val="8A7967"/>
      </a:dk2>
      <a:lt2>
        <a:srgbClr val="EBDDC3"/>
      </a:lt2>
      <a:accent1>
        <a:srgbClr val="92D050"/>
      </a:accent1>
      <a:accent2>
        <a:srgbClr val="DD8047"/>
      </a:accent2>
      <a:accent3>
        <a:srgbClr val="A5AB81"/>
      </a:accent3>
      <a:accent4>
        <a:srgbClr val="D8B25C"/>
      </a:accent4>
      <a:accent5>
        <a:srgbClr val="7BA79D"/>
      </a:accent5>
      <a:accent6>
        <a:srgbClr val="968C8C"/>
      </a:accent6>
      <a:hlink>
        <a:srgbClr val="49711E"/>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Currency">
      <a:dk1>
        <a:sysClr val="windowText" lastClr="000000"/>
      </a:dk1>
      <a:lt1>
        <a:sysClr val="window" lastClr="FFFFFF"/>
      </a:lt1>
      <a:dk2>
        <a:srgbClr val="626817"/>
      </a:dk2>
      <a:lt2>
        <a:srgbClr val="DEE58D"/>
      </a:lt2>
      <a:accent1>
        <a:srgbClr val="F37B20"/>
      </a:accent1>
      <a:accent2>
        <a:srgbClr val="FAAF40"/>
      </a:accent2>
      <a:accent3>
        <a:srgbClr val="A8B228"/>
      </a:accent3>
      <a:accent4>
        <a:srgbClr val="DBC91F"/>
      </a:accent4>
      <a:accent5>
        <a:srgbClr val="828A1E"/>
      </a:accent5>
      <a:accent6>
        <a:srgbClr val="B8AD86"/>
      </a:accent6>
      <a:hlink>
        <a:srgbClr val="FAAF40"/>
      </a:hlink>
      <a:folHlink>
        <a:srgbClr val="A8B228"/>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urrency">
      <a:fillStyleLst>
        <a:solidFill>
          <a:schemeClr val="phClr"/>
        </a:solidFill>
        <a:gradFill rotWithShape="1">
          <a:gsLst>
            <a:gs pos="0">
              <a:schemeClr val="phClr">
                <a:tint val="100000"/>
                <a:shade val="100000"/>
                <a:satMod val="100000"/>
                <a:lumMod val="95000"/>
              </a:schemeClr>
            </a:gs>
            <a:gs pos="100000">
              <a:schemeClr val="phClr">
                <a:tint val="61000"/>
                <a:alpha val="100000"/>
                <a:satMod val="200000"/>
              </a:schemeClr>
            </a:gs>
          </a:gsLst>
          <a:lin ang="18900000" scaled="0"/>
        </a:gradFill>
        <a:gradFill rotWithShape="1">
          <a:gsLst>
            <a:gs pos="0">
              <a:schemeClr val="phClr">
                <a:shade val="100000"/>
                <a:lumMod val="95000"/>
              </a:schemeClr>
            </a:gs>
            <a:gs pos="100000">
              <a:schemeClr val="phClr">
                <a:tint val="90000"/>
                <a:alpha val="100000"/>
                <a:satMod val="200000"/>
              </a:schemeClr>
            </a:gs>
          </a:gsLst>
          <a:lin ang="18900000" scaled="0"/>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100000"/>
                <a:satMod val="100000"/>
                <a:lumMod val="160000"/>
              </a:schemeClr>
            </a:gs>
            <a:gs pos="45000">
              <a:schemeClr val="phClr">
                <a:lumMod val="85000"/>
                <a:lumOff val="15000"/>
              </a:schemeClr>
            </a:gs>
            <a:gs pos="100000">
              <a:schemeClr val="phClr">
                <a:shade val="100000"/>
                <a:satMod val="100000"/>
                <a:lumMod val="80000"/>
              </a:schemeClr>
            </a:gs>
          </a:gsLst>
          <a:lin ang="8100000" scaled="0"/>
        </a:gradFill>
        <a:gradFill rotWithShape="1">
          <a:gsLst>
            <a:gs pos="0">
              <a:schemeClr val="phClr">
                <a:tint val="100000"/>
                <a:satMod val="100000"/>
                <a:lumMod val="160000"/>
              </a:schemeClr>
            </a:gs>
            <a:gs pos="28000">
              <a:schemeClr val="phClr">
                <a:shade val="100000"/>
                <a:satMod val="100000"/>
                <a:lumMod val="160000"/>
              </a:schemeClr>
            </a:gs>
            <a:gs pos="100000">
              <a:schemeClr val="phClr">
                <a:shade val="100000"/>
                <a:satMod val="100000"/>
                <a:lumMod val="95000"/>
              </a:schemeClr>
            </a:gs>
          </a:gsLst>
          <a:lin ang="189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079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3.xml><?xml version="1.0" encoding="utf-8"?>
<a:theme xmlns:a="http://schemas.openxmlformats.org/drawingml/2006/main" name="Office Theme">
  <a:themeElements>
    <a:clrScheme name="Currency">
      <a:dk1>
        <a:sysClr val="windowText" lastClr="000000"/>
      </a:dk1>
      <a:lt1>
        <a:sysClr val="window" lastClr="FFFFFF"/>
      </a:lt1>
      <a:dk2>
        <a:srgbClr val="626817"/>
      </a:dk2>
      <a:lt2>
        <a:srgbClr val="DEE58D"/>
      </a:lt2>
      <a:accent1>
        <a:srgbClr val="F37B20"/>
      </a:accent1>
      <a:accent2>
        <a:srgbClr val="FAAF40"/>
      </a:accent2>
      <a:accent3>
        <a:srgbClr val="A8B228"/>
      </a:accent3>
      <a:accent4>
        <a:srgbClr val="DBC91F"/>
      </a:accent4>
      <a:accent5>
        <a:srgbClr val="828A1E"/>
      </a:accent5>
      <a:accent6>
        <a:srgbClr val="B8AD86"/>
      </a:accent6>
      <a:hlink>
        <a:srgbClr val="FAAF40"/>
      </a:hlink>
      <a:folHlink>
        <a:srgbClr val="A8B228"/>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urrency">
      <a:fillStyleLst>
        <a:solidFill>
          <a:schemeClr val="phClr"/>
        </a:solidFill>
        <a:gradFill rotWithShape="1">
          <a:gsLst>
            <a:gs pos="0">
              <a:schemeClr val="phClr">
                <a:tint val="100000"/>
                <a:shade val="100000"/>
                <a:satMod val="100000"/>
                <a:lumMod val="95000"/>
              </a:schemeClr>
            </a:gs>
            <a:gs pos="100000">
              <a:schemeClr val="phClr">
                <a:tint val="61000"/>
                <a:alpha val="100000"/>
                <a:satMod val="200000"/>
              </a:schemeClr>
            </a:gs>
          </a:gsLst>
          <a:lin ang="18900000" scaled="0"/>
        </a:gradFill>
        <a:gradFill rotWithShape="1">
          <a:gsLst>
            <a:gs pos="0">
              <a:schemeClr val="phClr">
                <a:shade val="100000"/>
                <a:lumMod val="95000"/>
              </a:schemeClr>
            </a:gs>
            <a:gs pos="100000">
              <a:schemeClr val="phClr">
                <a:tint val="90000"/>
                <a:alpha val="100000"/>
                <a:satMod val="200000"/>
              </a:schemeClr>
            </a:gs>
          </a:gsLst>
          <a:lin ang="18900000" scaled="0"/>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100000"/>
                <a:satMod val="100000"/>
                <a:lumMod val="160000"/>
              </a:schemeClr>
            </a:gs>
            <a:gs pos="45000">
              <a:schemeClr val="phClr">
                <a:lumMod val="85000"/>
                <a:lumOff val="15000"/>
              </a:schemeClr>
            </a:gs>
            <a:gs pos="100000">
              <a:schemeClr val="phClr">
                <a:shade val="100000"/>
                <a:satMod val="100000"/>
                <a:lumMod val="80000"/>
              </a:schemeClr>
            </a:gs>
          </a:gsLst>
          <a:lin ang="8100000" scaled="0"/>
        </a:gradFill>
        <a:gradFill rotWithShape="1">
          <a:gsLst>
            <a:gs pos="0">
              <a:schemeClr val="phClr">
                <a:tint val="100000"/>
                <a:satMod val="100000"/>
                <a:lumMod val="160000"/>
              </a:schemeClr>
            </a:gs>
            <a:gs pos="28000">
              <a:schemeClr val="phClr">
                <a:shade val="100000"/>
                <a:satMod val="100000"/>
                <a:lumMod val="160000"/>
              </a:schemeClr>
            </a:gs>
            <a:gs pos="100000">
              <a:schemeClr val="phClr">
                <a:shade val="100000"/>
                <a:satMod val="100000"/>
                <a:lumMod val="95000"/>
              </a:schemeClr>
            </a:gs>
          </a:gsLst>
          <a:lin ang="189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079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74A30C1B25924C8E67799C0D091BF6" ma:contentTypeVersion="2" ma:contentTypeDescription="Create a new document." ma:contentTypeScope="" ma:versionID="c2396e528f5e953206e9ae6f91dfc1cb">
  <xsd:schema xmlns:xsd="http://www.w3.org/2001/XMLSchema" xmlns:xs="http://www.w3.org/2001/XMLSchema" xmlns:p="http://schemas.microsoft.com/office/2006/metadata/properties" xmlns:ns2="431100d4-4470-42c1-96bc-46686c1829ae" targetNamespace="http://schemas.microsoft.com/office/2006/metadata/properties" ma:root="true" ma:fieldsID="eda0a19c60827df6a76d79de2e1af800" ns2:_="">
    <xsd:import namespace="431100d4-4470-42c1-96bc-46686c1829ae"/>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1100d4-4470-42c1-96bc-46686c1829a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15D88C-7EAB-469D-B4D6-F85767EBB4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1100d4-4470-42c1-96bc-46686c182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270558-6324-4ABA-9288-CFEAB32DAEE3}">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431100d4-4470-42c1-96bc-46686c1829ae"/>
    <ds:schemaRef ds:uri="http://schemas.microsoft.com/office/2006/metadata/properties"/>
  </ds:schemaRefs>
</ds:datastoreItem>
</file>

<file path=customXml/itemProps3.xml><?xml version="1.0" encoding="utf-8"?>
<ds:datastoreItem xmlns:ds="http://schemas.openxmlformats.org/officeDocument/2006/customXml" ds:itemID="{0FC28262-9753-4101-9BD1-467468EC83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Median</Template>
  <TotalTime>0</TotalTime>
  <Words>920</Words>
  <Application>Microsoft Office PowerPoint</Application>
  <PresentationFormat>On-screen Show (4:3)</PresentationFormat>
  <Paragraphs>97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Constantia</vt:lpstr>
      <vt:lpstr>Tw Cen MT</vt:lpstr>
      <vt:lpstr>Wingdings</vt:lpstr>
      <vt:lpstr>Wingdings 2</vt:lpstr>
      <vt:lpstr>DCA powerpoint master.rev.8-14</vt:lpstr>
      <vt:lpstr>Voluntary Compliance Agreement/Language Access Plan</vt:lpstr>
      <vt:lpstr>VCA</vt:lpstr>
      <vt:lpstr>VCA</vt:lpstr>
      <vt:lpstr> Who are Limited English Proficient (LEP) persons?</vt:lpstr>
      <vt:lpstr>Why is this important?</vt:lpstr>
      <vt:lpstr>Does your city/county need to comply?</vt:lpstr>
      <vt:lpstr> What do you need to do?</vt:lpstr>
      <vt:lpstr>Four-Factor Analysis</vt:lpstr>
      <vt:lpstr>Examples of LEP Services</vt:lpstr>
      <vt:lpstr>Who can serve as oral interpreters?</vt:lpstr>
      <vt:lpstr>What documents must be translated?</vt:lpstr>
      <vt:lpstr>When do I have to provide translations?</vt:lpstr>
      <vt:lpstr>When does this go into effect?</vt:lpstr>
      <vt:lpstr>LEP Map: Visualizing Language Data</vt:lpstr>
      <vt:lpstr>LEP Map: What it is Used For</vt:lpstr>
      <vt:lpstr>LEP Map: Where to Find It</vt:lpstr>
      <vt:lpstr>Next Steps</vt:lpstr>
      <vt:lpstr>Questions and Resources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2013-10-02T09:06:46Z</dcterms:created>
  <dcterms:modified xsi:type="dcterms:W3CDTF">2016-10-03T22:15:52Z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TC028952639991</vt:lpwstr>
  </property>
  <property fmtid="{D5CDD505-2E9C-101B-9397-08002B2CF9AE}" pid="3" name="ContentTypeId">
    <vt:lpwstr>0x0101004274A30C1B25924C8E67799C0D091BF6</vt:lpwstr>
  </property>
</Properties>
</file>